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1"/>
    <p:sldMasterId id="2147483725" r:id="rId2"/>
  </p:sldMasterIdLst>
  <p:notesMasterIdLst>
    <p:notesMasterId r:id="rId11"/>
  </p:notesMasterIdLst>
  <p:handoutMasterIdLst>
    <p:handoutMasterId r:id="rId12"/>
  </p:handoutMasterIdLst>
  <p:sldIdLst>
    <p:sldId id="399" r:id="rId3"/>
    <p:sldId id="401" r:id="rId4"/>
    <p:sldId id="402" r:id="rId5"/>
    <p:sldId id="403" r:id="rId6"/>
    <p:sldId id="258" r:id="rId7"/>
    <p:sldId id="259" r:id="rId8"/>
    <p:sldId id="359" r:id="rId9"/>
    <p:sldId id="433" r:id="rId10"/>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KABI Presentation" id="{960AC9E3-4E27-4A33-9DE1-18287CF99C10}">
          <p14:sldIdLst/>
        </p14:section>
        <p14:section name="CTIE - TranscriboVox" id="{A2925B97-B69A-4DD2-B8CE-42B45295379B}">
          <p14:sldIdLst/>
        </p14:section>
        <p14:section name="GovTech - Semantifynd" id="{0C2C62BA-13D9-4440-A1FD-FC05830A0106}">
          <p14:sldIdLst/>
        </p14:section>
        <p14:section name="AXA - Secure GPT" id="{AAAA58AA-13DC-47AC-950E-CEB65B6C7D11}">
          <p14:sldIdLst/>
        </p14:section>
        <p14:section name="AXA - RAG" id="{33112073-97AD-406D-A6C3-864AE3C2A544}">
          <p14:sldIdLst>
            <p14:sldId id="399"/>
            <p14:sldId id="401"/>
            <p14:sldId id="402"/>
            <p14:sldId id="403"/>
            <p14:sldId id="258"/>
            <p14:sldId id="259"/>
            <p14:sldId id="359"/>
            <p14:sldId id="433"/>
          </p14:sldIdLst>
        </p14:section>
        <p14:section name="AXA - Sentiment Analysis" id="{E882A6C6-EC8E-4533-8FE5-8567F18F5FC5}">
          <p14:sldIdLst/>
        </p14:section>
        <p14:section name="DIOT" id="{0F1AD5E4-4091-4810-990B-07442687A472}">
          <p14:sldIdLst/>
        </p14:section>
        <p14:section name="Foyer - NER" id="{8767FD5A-48B7-4892-A509-FC2A78D1066A}">
          <p14:sldIdLst/>
        </p14:section>
        <p14:section name="ESG" id="{B4476141-F95F-4351-A954-F723D6DE97A5}">
          <p14:sldIdLst/>
        </p14:section>
        <p14:section name="Handover prediction" id="{7890E32A-4BCE-49B5-8A9D-F99512940A5A}">
          <p14:sldIdLst/>
        </p14:section>
        <p14:section name="Keep in touch" id="{7F8DBDAA-9545-464A-8AB5-1AC6CBCE67F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M"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91D38"/>
    <a:srgbClr val="649DB8"/>
    <a:srgbClr val="2E2926"/>
    <a:srgbClr val="FFFFFF"/>
    <a:srgbClr val="FA0129"/>
    <a:srgbClr val="FB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BB63F-F120-4819-B2F3-5DE91A223E18}" v="139" dt="2024-11-07T13:19:11.575"/>
    <p1510:client id="{F03A25D4-5647-4303-8AA0-9E0721A02E94}" v="325" dt="2024-11-07T10:29:36.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427"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19F53EA-F482-478C-A149-AC1FFE07C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DD54A1-E3D8-4068-A21E-CA4F310DB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7FF3D-C5F5-4AC3-8F18-E8B53B43BF30}" type="datetime1">
              <a:rPr lang="fr-FR" smtClean="0"/>
              <a:t>07/11/2024</a:t>
            </a:fld>
            <a:endParaRPr lang="fr-FR"/>
          </a:p>
        </p:txBody>
      </p:sp>
      <p:sp>
        <p:nvSpPr>
          <p:cNvPr id="4" name="Espace réservé du pied de page 3">
            <a:extLst>
              <a:ext uri="{FF2B5EF4-FFF2-40B4-BE49-F238E27FC236}">
                <a16:creationId xmlns:a16="http://schemas.microsoft.com/office/drawing/2014/main" id="{54AAA2CD-8B31-40E2-9C28-63CE51E7F9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6FABA94-0B94-490D-822B-7DC6B3A9E4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8D298-A79E-416D-8301-EE0BFB96C443}" type="slidenum">
              <a:rPr lang="fr-FR" smtClean="0"/>
              <a:t>‹#›</a:t>
            </a:fld>
            <a:endParaRPr lang="fr-FR"/>
          </a:p>
        </p:txBody>
      </p:sp>
    </p:spTree>
    <p:extLst>
      <p:ext uri="{BB962C8B-B14F-4D97-AF65-F5344CB8AC3E}">
        <p14:creationId xmlns:p14="http://schemas.microsoft.com/office/powerpoint/2010/main" val="42680814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DEC79-C634-472A-AE71-2FB2E246F3A4}" type="datetime1">
              <a:rPr lang="fr-FR" smtClean="0"/>
              <a:pPr/>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1D08-A544-4DEF-9451-4774D4FA6D9C}" type="slidenum">
              <a:rPr lang="fr-FR" noProof="0" smtClean="0"/>
              <a:t>‹#›</a:t>
            </a:fld>
            <a:endParaRPr lang="fr-FR" noProof="0"/>
          </a:p>
        </p:txBody>
      </p:sp>
    </p:spTree>
    <p:extLst>
      <p:ext uri="{BB962C8B-B14F-4D97-AF65-F5344CB8AC3E}">
        <p14:creationId xmlns:p14="http://schemas.microsoft.com/office/powerpoint/2010/main" val="3781884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2</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3</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3B3DACF-A3A8-4142-B379-40C72AB74E46}" type="datetime1">
              <a:rPr lang="fr-FR" smtClean="0"/>
              <a:t>07/11/2024</a:t>
            </a:fld>
            <a:endParaRPr lang="fr-FR"/>
          </a:p>
        </p:txBody>
      </p:sp>
      <p:pic>
        <p:nvPicPr>
          <p:cNvPr id="11" name="Image 21">
            <a:extLst>
              <a:ext uri="{FF2B5EF4-FFF2-40B4-BE49-F238E27FC236}">
                <a16:creationId xmlns:a16="http://schemas.microsoft.com/office/drawing/2014/main" id="{4D33AE66-E28D-40C0-841B-9E1BCF0A0AC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035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20394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0ED432C-F055-4A20-9805-48CD2DF8F146}"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B1C20C00-6B86-4184-A7B9-033D7F5EBE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4485940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2032459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027585" y="2118169"/>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027585" y="346107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2118169"/>
            <a:ext cx="4699645" cy="3616519"/>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056275" y="2115895"/>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056275" y="2486695"/>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419" y="1304784"/>
            <a:ext cx="1051533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202438" y="2292976"/>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202438" y="363588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500546BA-C02F-DCC1-53F6-8265A10C0E8F}"/>
              </a:ext>
            </a:extLst>
          </p:cNvPr>
          <p:cNvSpPr/>
          <p:nvPr userDrawn="1"/>
        </p:nvSpPr>
        <p:spPr>
          <a:xfrm>
            <a:off x="6030552" y="480397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5" name="Espace réservé pour une image  2">
            <a:extLst>
              <a:ext uri="{FF2B5EF4-FFF2-40B4-BE49-F238E27FC236}">
                <a16:creationId xmlns:a16="http://schemas.microsoft.com/office/drawing/2014/main" id="{25027882-A2E6-1E4F-9E4C-742F231836EA}"/>
              </a:ext>
            </a:extLst>
          </p:cNvPr>
          <p:cNvSpPr>
            <a:spLocks noGrp="1"/>
          </p:cNvSpPr>
          <p:nvPr>
            <p:ph type="pic" sz="quarter" idx="42" hasCustomPrompt="1"/>
          </p:nvPr>
        </p:nvSpPr>
        <p:spPr>
          <a:xfrm>
            <a:off x="6205405" y="497878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 name="Espace réservé du texte 2">
            <a:extLst>
              <a:ext uri="{FF2B5EF4-FFF2-40B4-BE49-F238E27FC236}">
                <a16:creationId xmlns:a16="http://schemas.microsoft.com/office/drawing/2014/main" id="{F65BF653-9D27-F18A-B3D5-DBD14A8CF2BD}"/>
              </a:ext>
            </a:extLst>
          </p:cNvPr>
          <p:cNvSpPr>
            <a:spLocks noGrp="1"/>
          </p:cNvSpPr>
          <p:nvPr>
            <p:ph type="body" sz="quarter" idx="43" hasCustomPrompt="1"/>
          </p:nvPr>
        </p:nvSpPr>
        <p:spPr>
          <a:xfrm>
            <a:off x="7056275" y="4806960"/>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7" name="Espace réservé du texte 4">
            <a:extLst>
              <a:ext uri="{FF2B5EF4-FFF2-40B4-BE49-F238E27FC236}">
                <a16:creationId xmlns:a16="http://schemas.microsoft.com/office/drawing/2014/main" id="{364BC785-9724-0760-41CE-0FB5B117548C}"/>
              </a:ext>
            </a:extLst>
          </p:cNvPr>
          <p:cNvSpPr>
            <a:spLocks noGrp="1"/>
          </p:cNvSpPr>
          <p:nvPr>
            <p:ph type="body" sz="quarter" idx="44" hasCustomPrompt="1"/>
          </p:nvPr>
        </p:nvSpPr>
        <p:spPr>
          <a:xfrm>
            <a:off x="7056275" y="5177760"/>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 name="Espace réservé du texte 2">
            <a:extLst>
              <a:ext uri="{FF2B5EF4-FFF2-40B4-BE49-F238E27FC236}">
                <a16:creationId xmlns:a16="http://schemas.microsoft.com/office/drawing/2014/main" id="{EF2E8B8B-8562-311B-01C2-A2189B05B609}"/>
              </a:ext>
            </a:extLst>
          </p:cNvPr>
          <p:cNvSpPr>
            <a:spLocks noGrp="1"/>
          </p:cNvSpPr>
          <p:nvPr>
            <p:ph type="body" sz="quarter" idx="45" hasCustomPrompt="1"/>
          </p:nvPr>
        </p:nvSpPr>
        <p:spPr>
          <a:xfrm>
            <a:off x="7056450" y="3459767"/>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9" name="Espace réservé du texte 4">
            <a:extLst>
              <a:ext uri="{FF2B5EF4-FFF2-40B4-BE49-F238E27FC236}">
                <a16:creationId xmlns:a16="http://schemas.microsoft.com/office/drawing/2014/main" id="{5061E05A-E5E5-D802-CB52-B108648A918D}"/>
              </a:ext>
            </a:extLst>
          </p:cNvPr>
          <p:cNvSpPr>
            <a:spLocks noGrp="1"/>
          </p:cNvSpPr>
          <p:nvPr>
            <p:ph type="body" sz="quarter" idx="46" hasCustomPrompt="1"/>
          </p:nvPr>
        </p:nvSpPr>
        <p:spPr>
          <a:xfrm>
            <a:off x="7056450" y="3830567"/>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5130366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DBC5CB5-3557-49E0-B180-EAB0DB4FE07C}"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6B35966D-DED0-483F-A88D-06D71FDC264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12917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AD56203-D68F-4C09-A407-DAE55717C32D}"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830073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 Items (Commercial)">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8" name="Rectangle 4">
            <a:extLst>
              <a:ext uri="{FF2B5EF4-FFF2-40B4-BE49-F238E27FC236}">
                <a16:creationId xmlns:a16="http://schemas.microsoft.com/office/drawing/2014/main" id="{9E41C899-2BEF-F43F-4DB7-D7A39C5F86A9}"/>
              </a:ext>
            </a:extLst>
          </p:cNvPr>
          <p:cNvSpPr/>
          <p:nvPr userDrawn="1"/>
        </p:nvSpPr>
        <p:spPr>
          <a:xfrm flipH="1">
            <a:off x="1493998" y="4603242"/>
            <a:ext cx="9204002" cy="270354"/>
          </a:xfrm>
          <a:prstGeom prst="roundRect">
            <a:avLst>
              <a:gd name="adj" fmla="val 50000"/>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oppins Light" panose="020B0502040204020203" pitchFamily="2" charset="0"/>
              <a:cs typeface="Poppins Light" panose="020B0502040204020203" pitchFamily="2" charset="0"/>
            </a:endParaRPr>
          </a:p>
        </p:txBody>
      </p:sp>
      <p:sp>
        <p:nvSpPr>
          <p:cNvPr id="9" name="Picture Placeholder 2">
            <a:extLst>
              <a:ext uri="{FF2B5EF4-FFF2-40B4-BE49-F238E27FC236}">
                <a16:creationId xmlns:a16="http://schemas.microsoft.com/office/drawing/2014/main" id="{9BC82D6B-7109-81B7-85F4-75E8C4731AF5}"/>
              </a:ext>
            </a:extLst>
          </p:cNvPr>
          <p:cNvSpPr>
            <a:spLocks noGrp="1"/>
          </p:cNvSpPr>
          <p:nvPr>
            <p:ph type="pic" sz="quarter" idx="14" hasCustomPrompt="1"/>
          </p:nvPr>
        </p:nvSpPr>
        <p:spPr>
          <a:xfrm>
            <a:off x="1494594" y="5111118"/>
            <a:ext cx="1294537" cy="892514"/>
          </a:xfrm>
        </p:spPr>
        <p:txBody>
          <a:bodyPr anchor="t" anchorCtr="1"/>
          <a:lstStyle>
            <a:lvl1pPr marL="0" indent="0" algn="l">
              <a:buNone/>
              <a:defRPr/>
            </a:lvl1pPr>
          </a:lstStyle>
          <a:p>
            <a:r>
              <a:rPr lang="fr-FR"/>
              <a:t>Insert an image</a:t>
            </a:r>
          </a:p>
        </p:txBody>
      </p:sp>
      <p:sp>
        <p:nvSpPr>
          <p:cNvPr id="10" name="Picture Placeholder 2">
            <a:extLst>
              <a:ext uri="{FF2B5EF4-FFF2-40B4-BE49-F238E27FC236}">
                <a16:creationId xmlns:a16="http://schemas.microsoft.com/office/drawing/2014/main" id="{9362ECDC-9808-5CE7-341B-3A5BB9BF0F25}"/>
              </a:ext>
            </a:extLst>
          </p:cNvPr>
          <p:cNvSpPr>
            <a:spLocks noGrp="1"/>
          </p:cNvSpPr>
          <p:nvPr>
            <p:ph type="pic" sz="quarter" idx="28" hasCustomPrompt="1"/>
          </p:nvPr>
        </p:nvSpPr>
        <p:spPr>
          <a:xfrm>
            <a:off x="9403463" y="5111118"/>
            <a:ext cx="1294537" cy="892514"/>
          </a:xfrm>
        </p:spPr>
        <p:txBody>
          <a:bodyPr anchor="t" anchorCtr="1"/>
          <a:lstStyle>
            <a:lvl1pPr marL="0" indent="0" algn="l">
              <a:buNone/>
              <a:defRPr/>
            </a:lvl1pPr>
          </a:lstStyle>
          <a:p>
            <a:r>
              <a:rPr lang="fr-FR"/>
              <a:t>Insert an image</a:t>
            </a:r>
          </a:p>
        </p:txBody>
      </p:sp>
      <p:sp>
        <p:nvSpPr>
          <p:cNvPr id="11" name="Picture Placeholder 2">
            <a:extLst>
              <a:ext uri="{FF2B5EF4-FFF2-40B4-BE49-F238E27FC236}">
                <a16:creationId xmlns:a16="http://schemas.microsoft.com/office/drawing/2014/main" id="{2BF9E622-E023-3954-5BA2-44F65B76C2BF}"/>
              </a:ext>
            </a:extLst>
          </p:cNvPr>
          <p:cNvSpPr>
            <a:spLocks noGrp="1"/>
          </p:cNvSpPr>
          <p:nvPr>
            <p:ph type="pic" sz="quarter" idx="29" hasCustomPrompt="1"/>
          </p:nvPr>
        </p:nvSpPr>
        <p:spPr>
          <a:xfrm>
            <a:off x="7426246" y="5111118"/>
            <a:ext cx="1294537" cy="892514"/>
          </a:xfrm>
        </p:spPr>
        <p:txBody>
          <a:bodyPr anchor="t" anchorCtr="1"/>
          <a:lstStyle>
            <a:lvl1pPr marL="0" indent="0" algn="l">
              <a:buNone/>
              <a:defRPr/>
            </a:lvl1pPr>
          </a:lstStyle>
          <a:p>
            <a:r>
              <a:rPr lang="fr-FR"/>
              <a:t>Insert an image</a:t>
            </a:r>
          </a:p>
        </p:txBody>
      </p:sp>
      <p:sp>
        <p:nvSpPr>
          <p:cNvPr id="12" name="Picture Placeholder 2">
            <a:extLst>
              <a:ext uri="{FF2B5EF4-FFF2-40B4-BE49-F238E27FC236}">
                <a16:creationId xmlns:a16="http://schemas.microsoft.com/office/drawing/2014/main" id="{88AC3CC5-0EEF-54E2-145E-157F281AB731}"/>
              </a:ext>
            </a:extLst>
          </p:cNvPr>
          <p:cNvSpPr>
            <a:spLocks noGrp="1"/>
          </p:cNvSpPr>
          <p:nvPr>
            <p:ph type="pic" sz="quarter" idx="30" hasCustomPrompt="1"/>
          </p:nvPr>
        </p:nvSpPr>
        <p:spPr>
          <a:xfrm>
            <a:off x="5449029" y="5111118"/>
            <a:ext cx="1294537" cy="892514"/>
          </a:xfrm>
        </p:spPr>
        <p:txBody>
          <a:bodyPr anchor="t" anchorCtr="1"/>
          <a:lstStyle>
            <a:lvl1pPr marL="0" indent="0" algn="l">
              <a:buNone/>
              <a:defRPr/>
            </a:lvl1pPr>
          </a:lstStyle>
          <a:p>
            <a:r>
              <a:rPr lang="fr-FR"/>
              <a:t>Insert an image</a:t>
            </a:r>
          </a:p>
        </p:txBody>
      </p:sp>
      <p:sp>
        <p:nvSpPr>
          <p:cNvPr id="13" name="Picture Placeholder 2">
            <a:extLst>
              <a:ext uri="{FF2B5EF4-FFF2-40B4-BE49-F238E27FC236}">
                <a16:creationId xmlns:a16="http://schemas.microsoft.com/office/drawing/2014/main" id="{B0733384-062A-F528-81DE-D1D49E2BA46E}"/>
              </a:ext>
            </a:extLst>
          </p:cNvPr>
          <p:cNvSpPr>
            <a:spLocks noGrp="1"/>
          </p:cNvSpPr>
          <p:nvPr>
            <p:ph type="pic" sz="quarter" idx="31" hasCustomPrompt="1"/>
          </p:nvPr>
        </p:nvSpPr>
        <p:spPr>
          <a:xfrm>
            <a:off x="3471812" y="5111118"/>
            <a:ext cx="1294537" cy="892514"/>
          </a:xfrm>
        </p:spPr>
        <p:txBody>
          <a:bodyPr anchor="t" anchorCtr="1"/>
          <a:lstStyle>
            <a:lvl1pPr marL="0" indent="0" algn="l">
              <a:buNone/>
              <a:defRPr/>
            </a:lvl1pPr>
          </a:lstStyle>
          <a:p>
            <a:r>
              <a:rPr lang="fr-FR"/>
              <a:t>Insert an image</a:t>
            </a:r>
          </a:p>
        </p:txBody>
      </p:sp>
      <p:sp>
        <p:nvSpPr>
          <p:cNvPr id="14" name="Espace réservé du texte 2">
            <a:extLst>
              <a:ext uri="{FF2B5EF4-FFF2-40B4-BE49-F238E27FC236}">
                <a16:creationId xmlns:a16="http://schemas.microsoft.com/office/drawing/2014/main" id="{D2EA7643-A356-52D5-BAEB-1C956758A5D3}"/>
              </a:ext>
            </a:extLst>
          </p:cNvPr>
          <p:cNvSpPr>
            <a:spLocks noGrp="1"/>
          </p:cNvSpPr>
          <p:nvPr>
            <p:ph type="body" sz="quarter" idx="32" hasCustomPrompt="1"/>
          </p:nvPr>
        </p:nvSpPr>
        <p:spPr>
          <a:xfrm>
            <a:off x="1494594" y="4612767"/>
            <a:ext cx="9203406" cy="270354"/>
          </a:xfrm>
        </p:spPr>
        <p:txBody>
          <a:bodyPr>
            <a:normAutofit/>
          </a:bodyPr>
          <a:lstStyle>
            <a:lvl1pPr marL="0" indent="0" algn="ctr">
              <a:buNone/>
              <a:defRPr sz="1200">
                <a:solidFill>
                  <a:schemeClr val="bg1"/>
                </a:solidFill>
                <a:latin typeface="Poppins Light" panose="00000400000000000000" pitchFamily="2" charset="0"/>
                <a:cs typeface="Poppins Light" panose="00000400000000000000" pitchFamily="2" charset="0"/>
              </a:defRPr>
            </a:lvl1pPr>
          </a:lstStyle>
          <a:p>
            <a:pPr lvl="0"/>
            <a:r>
              <a:rPr lang="fr-FR"/>
              <a:t>SUBTITLE</a:t>
            </a:r>
          </a:p>
        </p:txBody>
      </p:sp>
      <p:sp>
        <p:nvSpPr>
          <p:cNvPr id="2" name="Espace réservé de la date 11">
            <a:extLst>
              <a:ext uri="{FF2B5EF4-FFF2-40B4-BE49-F238E27FC236}">
                <a16:creationId xmlns:a16="http://schemas.microsoft.com/office/drawing/2014/main" id="{6D4E1C47-0A13-5CB3-E252-353AA998B29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Tree>
    <p:extLst>
      <p:ext uri="{BB962C8B-B14F-4D97-AF65-F5344CB8AC3E}">
        <p14:creationId xmlns:p14="http://schemas.microsoft.com/office/powerpoint/2010/main" val="16035642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58">
            <a:extLst>
              <a:ext uri="{FF2B5EF4-FFF2-40B4-BE49-F238E27FC236}">
                <a16:creationId xmlns:a16="http://schemas.microsoft.com/office/drawing/2014/main" id="{45329555-1B4B-40AF-05DE-D2433B17E1EC}"/>
              </a:ext>
            </a:extLst>
          </p:cNvPr>
          <p:cNvSpPr>
            <a:spLocks/>
          </p:cNvSpPr>
          <p:nvPr userDrawn="1"/>
        </p:nvSpPr>
        <p:spPr bwMode="auto">
          <a:xfrm rot="2700000">
            <a:off x="4803527" y="1541396"/>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21529" y="5022"/>
                </a:moveTo>
                <a:lnTo>
                  <a:pt x="10888" y="161"/>
                </a:lnTo>
                <a:cubicBezTo>
                  <a:pt x="10615" y="59"/>
                  <a:pt x="10271" y="3"/>
                  <a:pt x="9915" y="0"/>
                </a:cubicBezTo>
                <a:cubicBezTo>
                  <a:pt x="9544" y="-2"/>
                  <a:pt x="9184" y="55"/>
                  <a:pt x="8898" y="161"/>
                </a:cubicBezTo>
                <a:cubicBezTo>
                  <a:pt x="3150" y="3107"/>
                  <a:pt x="-11" y="6885"/>
                  <a:pt x="0" y="10793"/>
                </a:cubicBezTo>
                <a:cubicBezTo>
                  <a:pt x="12" y="14687"/>
                  <a:pt x="3171" y="18448"/>
                  <a:pt x="8898" y="21383"/>
                </a:cubicBezTo>
                <a:cubicBezTo>
                  <a:pt x="9232" y="21525"/>
                  <a:pt x="9683" y="21598"/>
                  <a:pt x="10142" y="21586"/>
                </a:cubicBezTo>
                <a:cubicBezTo>
                  <a:pt x="10533" y="21576"/>
                  <a:pt x="10902" y="21504"/>
                  <a:pt x="11186" y="21383"/>
                </a:cubicBezTo>
                <a:lnTo>
                  <a:pt x="21589" y="16736"/>
                </a:lnTo>
                <a:lnTo>
                  <a:pt x="21529" y="5022"/>
                </a:lnTo>
                <a:close/>
              </a:path>
            </a:pathLst>
          </a:custGeom>
          <a:solidFill>
            <a:schemeClr val="accent4"/>
          </a:solidFill>
          <a:ln>
            <a:noFill/>
          </a:ln>
        </p:spPr>
        <p:txBody>
          <a:bodyPr lIns="25400" tIns="25400" rIns="25400" bIns="25400" anchor="ctr"/>
          <a:lstStyle/>
          <a:p>
            <a:endParaRPr lang="en-US" sz="900">
              <a:latin typeface="Lato Light" panose="020F0302020204030203" pitchFamily="34" charset="77"/>
            </a:endParaRPr>
          </a:p>
        </p:txBody>
      </p:sp>
      <p:sp>
        <p:nvSpPr>
          <p:cNvPr id="3" name="Shape 59">
            <a:extLst>
              <a:ext uri="{FF2B5EF4-FFF2-40B4-BE49-F238E27FC236}">
                <a16:creationId xmlns:a16="http://schemas.microsoft.com/office/drawing/2014/main" id="{E50F0BD7-775C-EB2E-0BE6-FC3FB2B0F966}"/>
              </a:ext>
            </a:extLst>
          </p:cNvPr>
          <p:cNvSpPr>
            <a:spLocks/>
          </p:cNvSpPr>
          <p:nvPr userDrawn="1"/>
        </p:nvSpPr>
        <p:spPr bwMode="auto">
          <a:xfrm rot="2700000">
            <a:off x="4200836" y="3749742"/>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0"/>
                </a:moveTo>
                <a:lnTo>
                  <a:pt x="226" y="10396"/>
                </a:lnTo>
                <a:cubicBezTo>
                  <a:pt x="83" y="10674"/>
                  <a:pt x="1" y="11072"/>
                  <a:pt x="0" y="11492"/>
                </a:cubicBezTo>
                <a:cubicBezTo>
                  <a:pt x="-1" y="11888"/>
                  <a:pt x="71" y="12267"/>
                  <a:pt x="200" y="12544"/>
                </a:cubicBezTo>
                <a:cubicBezTo>
                  <a:pt x="3251" y="18457"/>
                  <a:pt x="7210" y="21600"/>
                  <a:pt x="11275" y="21336"/>
                </a:cubicBezTo>
                <a:cubicBezTo>
                  <a:pt x="15009" y="21094"/>
                  <a:pt x="18587" y="17984"/>
                  <a:pt x="21386" y="12544"/>
                </a:cubicBezTo>
                <a:cubicBezTo>
                  <a:pt x="21511" y="12312"/>
                  <a:pt x="21586" y="11974"/>
                  <a:pt x="21592" y="11614"/>
                </a:cubicBezTo>
                <a:cubicBezTo>
                  <a:pt x="21599" y="11219"/>
                  <a:pt x="21523" y="10840"/>
                  <a:pt x="21386" y="10585"/>
                </a:cubicBezTo>
                <a:lnTo>
                  <a:pt x="16577" y="11"/>
                </a:lnTo>
                <a:lnTo>
                  <a:pt x="5055" y="0"/>
                </a:lnTo>
                <a:close/>
              </a:path>
            </a:pathLst>
          </a:custGeom>
          <a:solidFill>
            <a:schemeClr val="accent3"/>
          </a:solidFill>
          <a:ln>
            <a:noFill/>
          </a:ln>
        </p:spPr>
        <p:txBody>
          <a:bodyPr lIns="25400" tIns="25400" rIns="25400" bIns="25400" anchor="ctr"/>
          <a:lstStyle/>
          <a:p>
            <a:endParaRPr lang="en-US" sz="900">
              <a:latin typeface="Lato Light" panose="020F0302020204030203" pitchFamily="34" charset="77"/>
            </a:endParaRPr>
          </a:p>
        </p:txBody>
      </p:sp>
      <p:sp>
        <p:nvSpPr>
          <p:cNvPr id="4" name="Shape 60">
            <a:extLst>
              <a:ext uri="{FF2B5EF4-FFF2-40B4-BE49-F238E27FC236}">
                <a16:creationId xmlns:a16="http://schemas.microsoft.com/office/drawing/2014/main" id="{4BE6CC9C-9DE6-2E5C-8899-6119FBBF019F}"/>
              </a:ext>
            </a:extLst>
          </p:cNvPr>
          <p:cNvSpPr>
            <a:spLocks/>
          </p:cNvSpPr>
          <p:nvPr userDrawn="1"/>
        </p:nvSpPr>
        <p:spPr bwMode="auto">
          <a:xfrm rot="2700000">
            <a:off x="5813926" y="2132186"/>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21352"/>
                </a:moveTo>
                <a:lnTo>
                  <a:pt x="226" y="10956"/>
                </a:lnTo>
                <a:cubicBezTo>
                  <a:pt x="83" y="10678"/>
                  <a:pt x="1" y="10280"/>
                  <a:pt x="0" y="9860"/>
                </a:cubicBezTo>
                <a:cubicBezTo>
                  <a:pt x="-1" y="9464"/>
                  <a:pt x="71" y="9085"/>
                  <a:pt x="200" y="8808"/>
                </a:cubicBezTo>
                <a:cubicBezTo>
                  <a:pt x="3251" y="2895"/>
                  <a:pt x="7210" y="-248"/>
                  <a:pt x="11275" y="16"/>
                </a:cubicBezTo>
                <a:cubicBezTo>
                  <a:pt x="15009" y="258"/>
                  <a:pt x="18587" y="3368"/>
                  <a:pt x="21386" y="8808"/>
                </a:cubicBezTo>
                <a:cubicBezTo>
                  <a:pt x="21511" y="9040"/>
                  <a:pt x="21586" y="9378"/>
                  <a:pt x="21592" y="9738"/>
                </a:cubicBezTo>
                <a:cubicBezTo>
                  <a:pt x="21599" y="10133"/>
                  <a:pt x="21523" y="10512"/>
                  <a:pt x="21386" y="10767"/>
                </a:cubicBezTo>
                <a:lnTo>
                  <a:pt x="16577" y="21341"/>
                </a:lnTo>
                <a:lnTo>
                  <a:pt x="5055" y="21352"/>
                </a:lnTo>
                <a:close/>
              </a:path>
            </a:pathLst>
          </a:custGeom>
          <a:solidFill>
            <a:schemeClr val="accent1"/>
          </a:solidFill>
          <a:ln>
            <a:noFill/>
          </a:ln>
        </p:spPr>
        <p:txBody>
          <a:bodyPr lIns="25400" tIns="25400" rIns="25400" bIns="25400" anchor="ctr"/>
          <a:lstStyle/>
          <a:p>
            <a:endParaRPr lang="en-US" sz="900">
              <a:latin typeface="Lato Light" panose="020F0302020204030203" pitchFamily="34" charset="77"/>
            </a:endParaRPr>
          </a:p>
        </p:txBody>
      </p:sp>
      <p:sp>
        <p:nvSpPr>
          <p:cNvPr id="5" name="Shape 61">
            <a:extLst>
              <a:ext uri="{FF2B5EF4-FFF2-40B4-BE49-F238E27FC236}">
                <a16:creationId xmlns:a16="http://schemas.microsoft.com/office/drawing/2014/main" id="{25434CB3-2D42-8089-F354-CB59084BB02C}"/>
              </a:ext>
            </a:extLst>
          </p:cNvPr>
          <p:cNvSpPr>
            <a:spLocks/>
          </p:cNvSpPr>
          <p:nvPr userDrawn="1"/>
        </p:nvSpPr>
        <p:spPr bwMode="auto">
          <a:xfrm rot="2700000">
            <a:off x="6420687" y="3161095"/>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60" y="5022"/>
                </a:moveTo>
                <a:lnTo>
                  <a:pt x="10701" y="161"/>
                </a:lnTo>
                <a:cubicBezTo>
                  <a:pt x="10974" y="59"/>
                  <a:pt x="11318" y="3"/>
                  <a:pt x="11674" y="0"/>
                </a:cubicBezTo>
                <a:cubicBezTo>
                  <a:pt x="12045" y="-2"/>
                  <a:pt x="12405" y="55"/>
                  <a:pt x="12691" y="161"/>
                </a:cubicBezTo>
                <a:cubicBezTo>
                  <a:pt x="18439" y="3107"/>
                  <a:pt x="21600" y="6885"/>
                  <a:pt x="21589" y="10793"/>
                </a:cubicBezTo>
                <a:cubicBezTo>
                  <a:pt x="21577" y="14687"/>
                  <a:pt x="18418" y="18448"/>
                  <a:pt x="12691" y="21383"/>
                </a:cubicBezTo>
                <a:cubicBezTo>
                  <a:pt x="12357" y="21525"/>
                  <a:pt x="11906" y="21598"/>
                  <a:pt x="11447" y="21586"/>
                </a:cubicBezTo>
                <a:cubicBezTo>
                  <a:pt x="11056" y="21576"/>
                  <a:pt x="10687" y="21504"/>
                  <a:pt x="10403" y="21383"/>
                </a:cubicBezTo>
                <a:lnTo>
                  <a:pt x="0" y="16736"/>
                </a:lnTo>
                <a:lnTo>
                  <a:pt x="60" y="5022"/>
                </a:lnTo>
                <a:close/>
              </a:path>
            </a:pathLst>
          </a:custGeom>
          <a:solidFill>
            <a:schemeClr val="accent2"/>
          </a:solidFill>
          <a:ln>
            <a:noFill/>
          </a:ln>
        </p:spPr>
        <p:txBody>
          <a:bodyPr lIns="25400" tIns="25400" rIns="25400" bIns="25400" anchor="ctr"/>
          <a:lstStyle/>
          <a:p>
            <a:endParaRPr lang="en-US" sz="900">
              <a:latin typeface="Lato Light" panose="020F0302020204030203" pitchFamily="34" charset="77"/>
            </a:endParaRPr>
          </a:p>
        </p:txBody>
      </p:sp>
      <p:sp>
        <p:nvSpPr>
          <p:cNvPr id="34" name="Espace réservé pour une image  2">
            <a:extLst>
              <a:ext uri="{FF2B5EF4-FFF2-40B4-BE49-F238E27FC236}">
                <a16:creationId xmlns:a16="http://schemas.microsoft.com/office/drawing/2014/main" id="{04797946-1973-203D-6F50-1E2A4E2B9E84}"/>
              </a:ext>
            </a:extLst>
          </p:cNvPr>
          <p:cNvSpPr>
            <a:spLocks noGrp="1"/>
          </p:cNvSpPr>
          <p:nvPr>
            <p:ph type="pic" sz="quarter" idx="23" hasCustomPrompt="1"/>
          </p:nvPr>
        </p:nvSpPr>
        <p:spPr>
          <a:xfrm>
            <a:off x="5034793" y="2371723"/>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5" name="Espace réservé pour une image  2">
            <a:extLst>
              <a:ext uri="{FF2B5EF4-FFF2-40B4-BE49-F238E27FC236}">
                <a16:creationId xmlns:a16="http://schemas.microsoft.com/office/drawing/2014/main" id="{151ABD75-8A58-270C-A884-36BAA6528DF7}"/>
              </a:ext>
            </a:extLst>
          </p:cNvPr>
          <p:cNvSpPr>
            <a:spLocks noGrp="1"/>
          </p:cNvSpPr>
          <p:nvPr>
            <p:ph type="pic" sz="quarter" idx="24" hasCustomPrompt="1"/>
          </p:nvPr>
        </p:nvSpPr>
        <p:spPr>
          <a:xfrm>
            <a:off x="6646466" y="23682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6" name="Espace réservé pour une image  2">
            <a:extLst>
              <a:ext uri="{FF2B5EF4-FFF2-40B4-BE49-F238E27FC236}">
                <a16:creationId xmlns:a16="http://schemas.microsoft.com/office/drawing/2014/main" id="{C1AC02C4-E483-5E28-8397-6F0B21276F4F}"/>
              </a:ext>
            </a:extLst>
          </p:cNvPr>
          <p:cNvSpPr>
            <a:spLocks noGrp="1"/>
          </p:cNvSpPr>
          <p:nvPr>
            <p:ph type="pic" sz="quarter" idx="25" hasCustomPrompt="1"/>
          </p:nvPr>
        </p:nvSpPr>
        <p:spPr>
          <a:xfrm>
            <a:off x="6651953" y="39914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B15AA948-0710-A64C-BEC3-B741F6B2F2E1}"/>
              </a:ext>
            </a:extLst>
          </p:cNvPr>
          <p:cNvSpPr>
            <a:spLocks noGrp="1"/>
          </p:cNvSpPr>
          <p:nvPr>
            <p:ph type="pic" sz="quarter" idx="26" hasCustomPrompt="1"/>
          </p:nvPr>
        </p:nvSpPr>
        <p:spPr>
          <a:xfrm>
            <a:off x="5033376" y="3985778"/>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8" name="Espace réservé du texte 2">
            <a:extLst>
              <a:ext uri="{FF2B5EF4-FFF2-40B4-BE49-F238E27FC236}">
                <a16:creationId xmlns:a16="http://schemas.microsoft.com/office/drawing/2014/main" id="{0FC4275B-4F5D-14CF-0863-D1F0EFF32CFD}"/>
              </a:ext>
            </a:extLst>
          </p:cNvPr>
          <p:cNvSpPr>
            <a:spLocks noGrp="1"/>
          </p:cNvSpPr>
          <p:nvPr>
            <p:ph type="body" sz="quarter" idx="22" hasCustomPrompt="1"/>
          </p:nvPr>
        </p:nvSpPr>
        <p:spPr>
          <a:xfrm>
            <a:off x="7846292" y="2078227"/>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9" name="Espace réservé du texte 4">
            <a:extLst>
              <a:ext uri="{FF2B5EF4-FFF2-40B4-BE49-F238E27FC236}">
                <a16:creationId xmlns:a16="http://schemas.microsoft.com/office/drawing/2014/main" id="{96DBF5B0-4926-A9D8-0D8A-062E3DB9062A}"/>
              </a:ext>
            </a:extLst>
          </p:cNvPr>
          <p:cNvSpPr>
            <a:spLocks noGrp="1"/>
          </p:cNvSpPr>
          <p:nvPr>
            <p:ph type="body" sz="quarter" idx="27" hasCustomPrompt="1"/>
          </p:nvPr>
        </p:nvSpPr>
        <p:spPr>
          <a:xfrm>
            <a:off x="7768872" y="2402227"/>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2">
            <a:extLst>
              <a:ext uri="{FF2B5EF4-FFF2-40B4-BE49-F238E27FC236}">
                <a16:creationId xmlns:a16="http://schemas.microsoft.com/office/drawing/2014/main" id="{06AF1DFB-75E5-BC81-05E7-0FE728FEB821}"/>
              </a:ext>
            </a:extLst>
          </p:cNvPr>
          <p:cNvSpPr>
            <a:spLocks noGrp="1"/>
          </p:cNvSpPr>
          <p:nvPr>
            <p:ph type="body" sz="quarter" idx="28" hasCustomPrompt="1"/>
          </p:nvPr>
        </p:nvSpPr>
        <p:spPr>
          <a:xfrm>
            <a:off x="7846292" y="4030353"/>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1" name="Espace réservé du texte 4">
            <a:extLst>
              <a:ext uri="{FF2B5EF4-FFF2-40B4-BE49-F238E27FC236}">
                <a16:creationId xmlns:a16="http://schemas.microsoft.com/office/drawing/2014/main" id="{6A4B1C94-E5B0-ACE4-BF1B-F3D151740CD7}"/>
              </a:ext>
            </a:extLst>
          </p:cNvPr>
          <p:cNvSpPr>
            <a:spLocks noGrp="1"/>
          </p:cNvSpPr>
          <p:nvPr>
            <p:ph type="body" sz="quarter" idx="29" hasCustomPrompt="1"/>
          </p:nvPr>
        </p:nvSpPr>
        <p:spPr>
          <a:xfrm>
            <a:off x="7768872" y="4354353"/>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2">
            <a:extLst>
              <a:ext uri="{FF2B5EF4-FFF2-40B4-BE49-F238E27FC236}">
                <a16:creationId xmlns:a16="http://schemas.microsoft.com/office/drawing/2014/main" id="{6FCA3F60-296C-BE94-DC99-20326C4E9705}"/>
              </a:ext>
            </a:extLst>
          </p:cNvPr>
          <p:cNvSpPr>
            <a:spLocks noGrp="1"/>
          </p:cNvSpPr>
          <p:nvPr>
            <p:ph type="body" sz="quarter" idx="30" hasCustomPrompt="1"/>
          </p:nvPr>
        </p:nvSpPr>
        <p:spPr>
          <a:xfrm>
            <a:off x="1031045" y="403299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3" name="Espace réservé du texte 4">
            <a:extLst>
              <a:ext uri="{FF2B5EF4-FFF2-40B4-BE49-F238E27FC236}">
                <a16:creationId xmlns:a16="http://schemas.microsoft.com/office/drawing/2014/main" id="{BB1E6621-03DD-0540-84C3-A591055CFB49}"/>
              </a:ext>
            </a:extLst>
          </p:cNvPr>
          <p:cNvSpPr>
            <a:spLocks noGrp="1"/>
          </p:cNvSpPr>
          <p:nvPr>
            <p:ph type="body" sz="quarter" idx="31" hasCustomPrompt="1"/>
          </p:nvPr>
        </p:nvSpPr>
        <p:spPr>
          <a:xfrm>
            <a:off x="1031045" y="435699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4" name="Espace réservé du texte 2">
            <a:extLst>
              <a:ext uri="{FF2B5EF4-FFF2-40B4-BE49-F238E27FC236}">
                <a16:creationId xmlns:a16="http://schemas.microsoft.com/office/drawing/2014/main" id="{DAF9FF44-CFC5-DC9A-CF61-1F3922F89245}"/>
              </a:ext>
            </a:extLst>
          </p:cNvPr>
          <p:cNvSpPr>
            <a:spLocks noGrp="1"/>
          </p:cNvSpPr>
          <p:nvPr>
            <p:ph type="body" sz="quarter" idx="32" hasCustomPrompt="1"/>
          </p:nvPr>
        </p:nvSpPr>
        <p:spPr>
          <a:xfrm>
            <a:off x="1029844" y="207822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5" name="Espace réservé du texte 4">
            <a:extLst>
              <a:ext uri="{FF2B5EF4-FFF2-40B4-BE49-F238E27FC236}">
                <a16:creationId xmlns:a16="http://schemas.microsoft.com/office/drawing/2014/main" id="{71C3BC66-5587-7884-9B6A-0E7F0C2860CF}"/>
              </a:ext>
            </a:extLst>
          </p:cNvPr>
          <p:cNvSpPr>
            <a:spLocks noGrp="1"/>
          </p:cNvSpPr>
          <p:nvPr>
            <p:ph type="body" sz="quarter" idx="33" hasCustomPrompt="1"/>
          </p:nvPr>
        </p:nvSpPr>
        <p:spPr>
          <a:xfrm>
            <a:off x="1029844" y="240222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6923976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7" name="Freeform 720">
            <a:extLst>
              <a:ext uri="{FF2B5EF4-FFF2-40B4-BE49-F238E27FC236}">
                <a16:creationId xmlns:a16="http://schemas.microsoft.com/office/drawing/2014/main" id="{4A692C00-3266-E687-D944-BC1A2AF03764}"/>
              </a:ext>
            </a:extLst>
          </p:cNvPr>
          <p:cNvSpPr>
            <a:spLocks noChangeArrowheads="1"/>
          </p:cNvSpPr>
          <p:nvPr userDrawn="1"/>
        </p:nvSpPr>
        <p:spPr bwMode="auto">
          <a:xfrm>
            <a:off x="4354998" y="1897953"/>
            <a:ext cx="3467716" cy="3466810"/>
          </a:xfrm>
          <a:custGeom>
            <a:avLst/>
            <a:gdLst>
              <a:gd name="T0" fmla="*/ 557 w 1115"/>
              <a:gd name="T1" fmla="*/ 1114 h 1115"/>
              <a:gd name="T2" fmla="*/ 0 w 1115"/>
              <a:gd name="T3" fmla="*/ 557 h 1115"/>
              <a:gd name="T4" fmla="*/ 557 w 1115"/>
              <a:gd name="T5" fmla="*/ 0 h 1115"/>
              <a:gd name="T6" fmla="*/ 1114 w 1115"/>
              <a:gd name="T7" fmla="*/ 557 h 1115"/>
              <a:gd name="T8" fmla="*/ 1114 w 1115"/>
              <a:gd name="T9" fmla="*/ 557 h 1115"/>
              <a:gd name="T10" fmla="*/ 557 w 1115"/>
              <a:gd name="T11" fmla="*/ 1114 h 1115"/>
              <a:gd name="T12" fmla="*/ 557 w 1115"/>
              <a:gd name="T13" fmla="*/ 44 h 1115"/>
              <a:gd name="T14" fmla="*/ 44 w 1115"/>
              <a:gd name="T15" fmla="*/ 557 h 1115"/>
              <a:gd name="T16" fmla="*/ 557 w 1115"/>
              <a:gd name="T17" fmla="*/ 1069 h 1115"/>
              <a:gd name="T18" fmla="*/ 1069 w 1115"/>
              <a:gd name="T19" fmla="*/ 557 h 1115"/>
              <a:gd name="T20" fmla="*/ 557 w 1115"/>
              <a:gd name="T21" fmla="*/ 44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5" h="1115">
                <a:moveTo>
                  <a:pt x="557" y="1114"/>
                </a:moveTo>
                <a:cubicBezTo>
                  <a:pt x="249" y="1114"/>
                  <a:pt x="0" y="865"/>
                  <a:pt x="0" y="557"/>
                </a:cubicBezTo>
                <a:cubicBezTo>
                  <a:pt x="0" y="250"/>
                  <a:pt x="250" y="0"/>
                  <a:pt x="557" y="0"/>
                </a:cubicBezTo>
                <a:cubicBezTo>
                  <a:pt x="865" y="0"/>
                  <a:pt x="1114" y="249"/>
                  <a:pt x="1114" y="557"/>
                </a:cubicBezTo>
                <a:lnTo>
                  <a:pt x="1114" y="557"/>
                </a:lnTo>
                <a:cubicBezTo>
                  <a:pt x="1113" y="864"/>
                  <a:pt x="864" y="1114"/>
                  <a:pt x="557" y="1114"/>
                </a:cubicBezTo>
                <a:close/>
                <a:moveTo>
                  <a:pt x="557" y="44"/>
                </a:moveTo>
                <a:cubicBezTo>
                  <a:pt x="274" y="44"/>
                  <a:pt x="44" y="274"/>
                  <a:pt x="44" y="557"/>
                </a:cubicBezTo>
                <a:cubicBezTo>
                  <a:pt x="44" y="840"/>
                  <a:pt x="274" y="1069"/>
                  <a:pt x="557" y="1069"/>
                </a:cubicBezTo>
                <a:cubicBezTo>
                  <a:pt x="840" y="1069"/>
                  <a:pt x="1069" y="840"/>
                  <a:pt x="1069" y="557"/>
                </a:cubicBezTo>
                <a:cubicBezTo>
                  <a:pt x="1069" y="274"/>
                  <a:pt x="840" y="44"/>
                  <a:pt x="557" y="44"/>
                </a:cubicBezTo>
                <a:close/>
              </a:path>
            </a:pathLst>
          </a:custGeom>
          <a:solidFill>
            <a:schemeClr val="accent4"/>
          </a:solidFill>
          <a:ln>
            <a:noFill/>
          </a:ln>
          <a:effectLst/>
        </p:spPr>
        <p:txBody>
          <a:bodyPr wrap="none" anchor="ctr"/>
          <a:lstStyle/>
          <a:p>
            <a:endParaRPr lang="en-US" sz="900"/>
          </a:p>
        </p:txBody>
      </p:sp>
      <p:sp>
        <p:nvSpPr>
          <p:cNvPr id="9" name="Oval 74">
            <a:extLst>
              <a:ext uri="{FF2B5EF4-FFF2-40B4-BE49-F238E27FC236}">
                <a16:creationId xmlns:a16="http://schemas.microsoft.com/office/drawing/2014/main" id="{127E6D9C-EA6A-AE76-6DA4-6F43E4DEE80A}"/>
              </a:ext>
            </a:extLst>
          </p:cNvPr>
          <p:cNvSpPr/>
          <p:nvPr/>
        </p:nvSpPr>
        <p:spPr>
          <a:xfrm>
            <a:off x="4745026" y="1932052"/>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2" name="Oval 75">
            <a:extLst>
              <a:ext uri="{FF2B5EF4-FFF2-40B4-BE49-F238E27FC236}">
                <a16:creationId xmlns:a16="http://schemas.microsoft.com/office/drawing/2014/main" id="{509DD4B7-A6BC-C32C-017E-ACA37DEB7407}"/>
              </a:ext>
            </a:extLst>
          </p:cNvPr>
          <p:cNvSpPr/>
          <p:nvPr/>
        </p:nvSpPr>
        <p:spPr>
          <a:xfrm>
            <a:off x="4082474" y="3275011"/>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9" name="Oval 76">
            <a:extLst>
              <a:ext uri="{FF2B5EF4-FFF2-40B4-BE49-F238E27FC236}">
                <a16:creationId xmlns:a16="http://schemas.microsoft.com/office/drawing/2014/main" id="{67C395E4-9513-67BD-F469-F489C281EA1B}"/>
              </a:ext>
            </a:extLst>
          </p:cNvPr>
          <p:cNvSpPr/>
          <p:nvPr userDrawn="1"/>
        </p:nvSpPr>
        <p:spPr>
          <a:xfrm>
            <a:off x="4745026" y="4552983"/>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39" name="Oval 120">
            <a:extLst>
              <a:ext uri="{FF2B5EF4-FFF2-40B4-BE49-F238E27FC236}">
                <a16:creationId xmlns:a16="http://schemas.microsoft.com/office/drawing/2014/main" id="{05F8664B-C8BF-2472-A313-5594DD7EB59D}"/>
              </a:ext>
            </a:extLst>
          </p:cNvPr>
          <p:cNvSpPr/>
          <p:nvPr/>
        </p:nvSpPr>
        <p:spPr>
          <a:xfrm>
            <a:off x="7411830" y="3275011"/>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46" name="Oval 127">
            <a:extLst>
              <a:ext uri="{FF2B5EF4-FFF2-40B4-BE49-F238E27FC236}">
                <a16:creationId xmlns:a16="http://schemas.microsoft.com/office/drawing/2014/main" id="{CA5782BC-803A-DCE9-802F-86EF17C9AF49}"/>
              </a:ext>
            </a:extLst>
          </p:cNvPr>
          <p:cNvSpPr/>
          <p:nvPr/>
        </p:nvSpPr>
        <p:spPr>
          <a:xfrm>
            <a:off x="6693931" y="1932052"/>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51" name="Oval 132">
            <a:extLst>
              <a:ext uri="{FF2B5EF4-FFF2-40B4-BE49-F238E27FC236}">
                <a16:creationId xmlns:a16="http://schemas.microsoft.com/office/drawing/2014/main" id="{6FE01CB7-4C35-5784-1CA2-E2CDC8FFE44A}"/>
              </a:ext>
            </a:extLst>
          </p:cNvPr>
          <p:cNvSpPr/>
          <p:nvPr/>
        </p:nvSpPr>
        <p:spPr>
          <a:xfrm>
            <a:off x="6693931" y="4552983"/>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79" name="Espace réservé du texte 2">
            <a:extLst>
              <a:ext uri="{FF2B5EF4-FFF2-40B4-BE49-F238E27FC236}">
                <a16:creationId xmlns:a16="http://schemas.microsoft.com/office/drawing/2014/main" id="{7DC7FB2A-A9EC-E081-97B9-98D46ACF0F54}"/>
              </a:ext>
            </a:extLst>
          </p:cNvPr>
          <p:cNvSpPr>
            <a:spLocks noGrp="1"/>
          </p:cNvSpPr>
          <p:nvPr userDrawn="1">
            <p:ph type="body" sz="quarter" idx="22" hasCustomPrompt="1"/>
          </p:nvPr>
        </p:nvSpPr>
        <p:spPr>
          <a:xfrm>
            <a:off x="7670759" y="1855550"/>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0" name="Espace réservé du texte 4">
            <a:extLst>
              <a:ext uri="{FF2B5EF4-FFF2-40B4-BE49-F238E27FC236}">
                <a16:creationId xmlns:a16="http://schemas.microsoft.com/office/drawing/2014/main" id="{DCCEB2A6-E65D-E733-96D9-4E41DA0D0A4C}"/>
              </a:ext>
            </a:extLst>
          </p:cNvPr>
          <p:cNvSpPr>
            <a:spLocks noGrp="1"/>
          </p:cNvSpPr>
          <p:nvPr userDrawn="1">
            <p:ph type="body" sz="quarter" idx="27" hasCustomPrompt="1"/>
          </p:nvPr>
        </p:nvSpPr>
        <p:spPr>
          <a:xfrm>
            <a:off x="7656471" y="2178715"/>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3" name="Espace réservé du texte 2">
            <a:extLst>
              <a:ext uri="{FF2B5EF4-FFF2-40B4-BE49-F238E27FC236}">
                <a16:creationId xmlns:a16="http://schemas.microsoft.com/office/drawing/2014/main" id="{DA94FC43-AC1C-1BC5-54EC-C1CF76816B99}"/>
              </a:ext>
            </a:extLst>
          </p:cNvPr>
          <p:cNvSpPr>
            <a:spLocks noGrp="1"/>
          </p:cNvSpPr>
          <p:nvPr userDrawn="1">
            <p:ph type="body" sz="quarter" idx="28" hasCustomPrompt="1"/>
          </p:nvPr>
        </p:nvSpPr>
        <p:spPr>
          <a:xfrm>
            <a:off x="8330296" y="3227113"/>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4" name="Espace réservé du texte 4">
            <a:extLst>
              <a:ext uri="{FF2B5EF4-FFF2-40B4-BE49-F238E27FC236}">
                <a16:creationId xmlns:a16="http://schemas.microsoft.com/office/drawing/2014/main" id="{BAE3A9C6-FB73-FE31-8EE4-D7349E8FE8AC}"/>
              </a:ext>
            </a:extLst>
          </p:cNvPr>
          <p:cNvSpPr>
            <a:spLocks noGrp="1"/>
          </p:cNvSpPr>
          <p:nvPr userDrawn="1">
            <p:ph type="body" sz="quarter" idx="29" hasCustomPrompt="1"/>
          </p:nvPr>
        </p:nvSpPr>
        <p:spPr>
          <a:xfrm>
            <a:off x="8316009" y="3550278"/>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2">
            <a:extLst>
              <a:ext uri="{FF2B5EF4-FFF2-40B4-BE49-F238E27FC236}">
                <a16:creationId xmlns:a16="http://schemas.microsoft.com/office/drawing/2014/main" id="{3E601FA4-38AE-D19F-0CEA-9323DE3A87D6}"/>
              </a:ext>
            </a:extLst>
          </p:cNvPr>
          <p:cNvSpPr>
            <a:spLocks noGrp="1"/>
          </p:cNvSpPr>
          <p:nvPr userDrawn="1">
            <p:ph type="body" sz="quarter" idx="30" hasCustomPrompt="1"/>
          </p:nvPr>
        </p:nvSpPr>
        <p:spPr>
          <a:xfrm>
            <a:off x="7685047" y="4553916"/>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86" name="Espace réservé du texte 4">
            <a:extLst>
              <a:ext uri="{FF2B5EF4-FFF2-40B4-BE49-F238E27FC236}">
                <a16:creationId xmlns:a16="http://schemas.microsoft.com/office/drawing/2014/main" id="{66A6AFD2-9C24-067F-17FE-D91ABE7DEEC4}"/>
              </a:ext>
            </a:extLst>
          </p:cNvPr>
          <p:cNvSpPr>
            <a:spLocks noGrp="1"/>
          </p:cNvSpPr>
          <p:nvPr userDrawn="1">
            <p:ph type="body" sz="quarter" idx="31" hasCustomPrompt="1"/>
          </p:nvPr>
        </p:nvSpPr>
        <p:spPr>
          <a:xfrm>
            <a:off x="7670759" y="4877081"/>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7" name="Espace réservé du texte 2">
            <a:extLst>
              <a:ext uri="{FF2B5EF4-FFF2-40B4-BE49-F238E27FC236}">
                <a16:creationId xmlns:a16="http://schemas.microsoft.com/office/drawing/2014/main" id="{C54F0F5E-77E8-122E-DB55-6D607ACA4866}"/>
              </a:ext>
            </a:extLst>
          </p:cNvPr>
          <p:cNvSpPr>
            <a:spLocks noGrp="1"/>
          </p:cNvSpPr>
          <p:nvPr userDrawn="1">
            <p:ph type="body" sz="quarter" idx="32" hasCustomPrompt="1"/>
          </p:nvPr>
        </p:nvSpPr>
        <p:spPr>
          <a:xfrm>
            <a:off x="983531" y="4534955"/>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88" name="Espace réservé du texte 4">
            <a:extLst>
              <a:ext uri="{FF2B5EF4-FFF2-40B4-BE49-F238E27FC236}">
                <a16:creationId xmlns:a16="http://schemas.microsoft.com/office/drawing/2014/main" id="{C8A88F22-6290-8AA4-5E7A-148E121CA65B}"/>
              </a:ext>
            </a:extLst>
          </p:cNvPr>
          <p:cNvSpPr>
            <a:spLocks noGrp="1"/>
          </p:cNvSpPr>
          <p:nvPr userDrawn="1">
            <p:ph type="body" sz="quarter" idx="33" hasCustomPrompt="1"/>
          </p:nvPr>
        </p:nvSpPr>
        <p:spPr>
          <a:xfrm>
            <a:off x="969243" y="4858120"/>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9" name="Espace réservé du texte 2">
            <a:extLst>
              <a:ext uri="{FF2B5EF4-FFF2-40B4-BE49-F238E27FC236}">
                <a16:creationId xmlns:a16="http://schemas.microsoft.com/office/drawing/2014/main" id="{1BD9DD83-8BAA-E3DF-B375-19C08576DF49}"/>
              </a:ext>
            </a:extLst>
          </p:cNvPr>
          <p:cNvSpPr>
            <a:spLocks noGrp="1"/>
          </p:cNvSpPr>
          <p:nvPr userDrawn="1">
            <p:ph type="body" sz="quarter" idx="34" hasCustomPrompt="1"/>
          </p:nvPr>
        </p:nvSpPr>
        <p:spPr>
          <a:xfrm>
            <a:off x="382399" y="3231248"/>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90" name="Espace réservé du texte 4">
            <a:extLst>
              <a:ext uri="{FF2B5EF4-FFF2-40B4-BE49-F238E27FC236}">
                <a16:creationId xmlns:a16="http://schemas.microsoft.com/office/drawing/2014/main" id="{CE8AE390-09CD-3C04-DF59-E3FA9A27835E}"/>
              </a:ext>
            </a:extLst>
          </p:cNvPr>
          <p:cNvSpPr>
            <a:spLocks noGrp="1"/>
          </p:cNvSpPr>
          <p:nvPr userDrawn="1">
            <p:ph type="body" sz="quarter" idx="35" hasCustomPrompt="1"/>
          </p:nvPr>
        </p:nvSpPr>
        <p:spPr>
          <a:xfrm>
            <a:off x="368111" y="355441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1" name="Espace réservé du texte 2">
            <a:extLst>
              <a:ext uri="{FF2B5EF4-FFF2-40B4-BE49-F238E27FC236}">
                <a16:creationId xmlns:a16="http://schemas.microsoft.com/office/drawing/2014/main" id="{75DAEFF8-78DE-1F71-661B-F04E60635EEF}"/>
              </a:ext>
            </a:extLst>
          </p:cNvPr>
          <p:cNvSpPr>
            <a:spLocks noGrp="1"/>
          </p:cNvSpPr>
          <p:nvPr userDrawn="1">
            <p:ph type="body" sz="quarter" idx="36" hasCustomPrompt="1"/>
          </p:nvPr>
        </p:nvSpPr>
        <p:spPr>
          <a:xfrm>
            <a:off x="1024869" y="1853037"/>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92" name="Espace réservé du texte 4">
            <a:extLst>
              <a:ext uri="{FF2B5EF4-FFF2-40B4-BE49-F238E27FC236}">
                <a16:creationId xmlns:a16="http://schemas.microsoft.com/office/drawing/2014/main" id="{830F8BDE-EAE5-4441-ABB0-2BB0EC087DE2}"/>
              </a:ext>
            </a:extLst>
          </p:cNvPr>
          <p:cNvSpPr>
            <a:spLocks noGrp="1"/>
          </p:cNvSpPr>
          <p:nvPr userDrawn="1">
            <p:ph type="body" sz="quarter" idx="37" hasCustomPrompt="1"/>
          </p:nvPr>
        </p:nvSpPr>
        <p:spPr>
          <a:xfrm>
            <a:off x="1010581" y="217620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5" name="Espace réservé pour une image  2">
            <a:extLst>
              <a:ext uri="{FF2B5EF4-FFF2-40B4-BE49-F238E27FC236}">
                <a16:creationId xmlns:a16="http://schemas.microsoft.com/office/drawing/2014/main" id="{9EF28673-0128-89ED-3F1F-E8A690BE142F}"/>
              </a:ext>
            </a:extLst>
          </p:cNvPr>
          <p:cNvSpPr>
            <a:spLocks noGrp="1"/>
          </p:cNvSpPr>
          <p:nvPr userDrawn="1">
            <p:ph type="pic" sz="quarter" idx="23" hasCustomPrompt="1"/>
          </p:nvPr>
        </p:nvSpPr>
        <p:spPr>
          <a:xfrm>
            <a:off x="4882772" y="205633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6" name="Espace réservé pour une image  2">
            <a:extLst>
              <a:ext uri="{FF2B5EF4-FFF2-40B4-BE49-F238E27FC236}">
                <a16:creationId xmlns:a16="http://schemas.microsoft.com/office/drawing/2014/main" id="{1FFCA1FE-E376-BD01-C081-E0D94ABBC790}"/>
              </a:ext>
            </a:extLst>
          </p:cNvPr>
          <p:cNvSpPr>
            <a:spLocks noGrp="1"/>
          </p:cNvSpPr>
          <p:nvPr>
            <p:ph type="pic" sz="quarter" idx="38" hasCustomPrompt="1"/>
          </p:nvPr>
        </p:nvSpPr>
        <p:spPr>
          <a:xfrm>
            <a:off x="6831677" y="2069762"/>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7" name="Espace réservé pour une image  2">
            <a:extLst>
              <a:ext uri="{FF2B5EF4-FFF2-40B4-BE49-F238E27FC236}">
                <a16:creationId xmlns:a16="http://schemas.microsoft.com/office/drawing/2014/main" id="{B60DE466-8FCD-554A-FA32-DA9D0F5845C1}"/>
              </a:ext>
            </a:extLst>
          </p:cNvPr>
          <p:cNvSpPr>
            <a:spLocks noGrp="1"/>
          </p:cNvSpPr>
          <p:nvPr>
            <p:ph type="pic" sz="quarter" idx="39" hasCustomPrompt="1"/>
          </p:nvPr>
        </p:nvSpPr>
        <p:spPr>
          <a:xfrm>
            <a:off x="7549576"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8" name="Espace réservé pour une image  2">
            <a:extLst>
              <a:ext uri="{FF2B5EF4-FFF2-40B4-BE49-F238E27FC236}">
                <a16:creationId xmlns:a16="http://schemas.microsoft.com/office/drawing/2014/main" id="{87893C7D-872D-E6F8-2C1E-488C9FD018B3}"/>
              </a:ext>
            </a:extLst>
          </p:cNvPr>
          <p:cNvSpPr>
            <a:spLocks noGrp="1"/>
          </p:cNvSpPr>
          <p:nvPr>
            <p:ph type="pic" sz="quarter" idx="40" hasCustomPrompt="1"/>
          </p:nvPr>
        </p:nvSpPr>
        <p:spPr>
          <a:xfrm>
            <a:off x="6831677"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9" name="Espace réservé pour une image  2">
            <a:extLst>
              <a:ext uri="{FF2B5EF4-FFF2-40B4-BE49-F238E27FC236}">
                <a16:creationId xmlns:a16="http://schemas.microsoft.com/office/drawing/2014/main" id="{12BD3F64-1AB0-CA4F-BDAD-87935E75EDF0}"/>
              </a:ext>
            </a:extLst>
          </p:cNvPr>
          <p:cNvSpPr>
            <a:spLocks noGrp="1"/>
          </p:cNvSpPr>
          <p:nvPr>
            <p:ph type="pic" sz="quarter" idx="41" hasCustomPrompt="1"/>
          </p:nvPr>
        </p:nvSpPr>
        <p:spPr>
          <a:xfrm>
            <a:off x="4882772"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100" name="Espace réservé pour une image  2">
            <a:extLst>
              <a:ext uri="{FF2B5EF4-FFF2-40B4-BE49-F238E27FC236}">
                <a16:creationId xmlns:a16="http://schemas.microsoft.com/office/drawing/2014/main" id="{1E215BE0-E2A3-AE66-F4EF-8F9B9C629C32}"/>
              </a:ext>
            </a:extLst>
          </p:cNvPr>
          <p:cNvSpPr>
            <a:spLocks noGrp="1"/>
          </p:cNvSpPr>
          <p:nvPr>
            <p:ph type="pic" sz="quarter" idx="42" hasCustomPrompt="1"/>
          </p:nvPr>
        </p:nvSpPr>
        <p:spPr>
          <a:xfrm>
            <a:off x="4220220"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38438070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4" name="Freeform 19">
            <a:extLst>
              <a:ext uri="{FF2B5EF4-FFF2-40B4-BE49-F238E27FC236}">
                <a16:creationId xmlns:a16="http://schemas.microsoft.com/office/drawing/2014/main" id="{7FD2614C-6601-98E7-0568-CA8F743DA2DE}"/>
              </a:ext>
            </a:extLst>
          </p:cNvPr>
          <p:cNvSpPr>
            <a:spLocks/>
          </p:cNvSpPr>
          <p:nvPr/>
        </p:nvSpPr>
        <p:spPr bwMode="auto">
          <a:xfrm>
            <a:off x="4167641" y="1848711"/>
            <a:ext cx="2894702" cy="1840999"/>
          </a:xfrm>
          <a:custGeom>
            <a:avLst/>
            <a:gdLst>
              <a:gd name="T0" fmla="*/ 408 w 3473"/>
              <a:gd name="T1" fmla="*/ 2199 h 2209"/>
              <a:gd name="T2" fmla="*/ 471 w 3473"/>
              <a:gd name="T3" fmla="*/ 2155 h 2209"/>
              <a:gd name="T4" fmla="*/ 489 w 3473"/>
              <a:gd name="T5" fmla="*/ 2096 h 2209"/>
              <a:gd name="T6" fmla="*/ 478 w 3473"/>
              <a:gd name="T7" fmla="*/ 2026 h 2209"/>
              <a:gd name="T8" fmla="*/ 457 w 3473"/>
              <a:gd name="T9" fmla="*/ 1923 h 2209"/>
              <a:gd name="T10" fmla="*/ 465 w 3473"/>
              <a:gd name="T11" fmla="*/ 1837 h 2209"/>
              <a:gd name="T12" fmla="*/ 517 w 3473"/>
              <a:gd name="T13" fmla="*/ 1751 h 2209"/>
              <a:gd name="T14" fmla="*/ 583 w 3473"/>
              <a:gd name="T15" fmla="*/ 1707 h 2209"/>
              <a:gd name="T16" fmla="*/ 661 w 3473"/>
              <a:gd name="T17" fmla="*/ 1692 h 2209"/>
              <a:gd name="T18" fmla="*/ 759 w 3473"/>
              <a:gd name="T19" fmla="*/ 1717 h 2209"/>
              <a:gd name="T20" fmla="*/ 832 w 3473"/>
              <a:gd name="T21" fmla="*/ 1783 h 2209"/>
              <a:gd name="T22" fmla="*/ 865 w 3473"/>
              <a:gd name="T23" fmla="*/ 1877 h 2209"/>
              <a:gd name="T24" fmla="*/ 859 w 3473"/>
              <a:gd name="T25" fmla="*/ 1970 h 2209"/>
              <a:gd name="T26" fmla="*/ 838 w 3473"/>
              <a:gd name="T27" fmla="*/ 2046 h 2209"/>
              <a:gd name="T28" fmla="*/ 836 w 3473"/>
              <a:gd name="T29" fmla="*/ 2128 h 2209"/>
              <a:gd name="T30" fmla="*/ 870 w 3473"/>
              <a:gd name="T31" fmla="*/ 2178 h 2209"/>
              <a:gd name="T32" fmla="*/ 948 w 3473"/>
              <a:gd name="T33" fmla="*/ 2208 h 2209"/>
              <a:gd name="T34" fmla="*/ 1323 w 3473"/>
              <a:gd name="T35" fmla="*/ 2154 h 2209"/>
              <a:gd name="T36" fmla="*/ 1345 w 3473"/>
              <a:gd name="T37" fmla="*/ 2013 h 2209"/>
              <a:gd name="T38" fmla="*/ 1390 w 3473"/>
              <a:gd name="T39" fmla="*/ 1876 h 2209"/>
              <a:gd name="T40" fmla="*/ 1443 w 3473"/>
              <a:gd name="T41" fmla="*/ 1770 h 2209"/>
              <a:gd name="T42" fmla="*/ 1579 w 3473"/>
              <a:gd name="T43" fmla="*/ 1589 h 2209"/>
              <a:gd name="T44" fmla="*/ 1751 w 3473"/>
              <a:gd name="T45" fmla="*/ 1453 h 2209"/>
              <a:gd name="T46" fmla="*/ 1948 w 3473"/>
              <a:gd name="T47" fmla="*/ 1363 h 2209"/>
              <a:gd name="T48" fmla="*/ 2158 w 3473"/>
              <a:gd name="T49" fmla="*/ 1323 h 2209"/>
              <a:gd name="T50" fmla="*/ 2376 w 3473"/>
              <a:gd name="T51" fmla="*/ 1333 h 2209"/>
              <a:gd name="T52" fmla="*/ 2588 w 3473"/>
              <a:gd name="T53" fmla="*/ 1396 h 2209"/>
              <a:gd name="T54" fmla="*/ 2860 w 3473"/>
              <a:gd name="T55" fmla="*/ 1114 h 2209"/>
              <a:gd name="T56" fmla="*/ 2932 w 3473"/>
              <a:gd name="T57" fmla="*/ 1057 h 2209"/>
              <a:gd name="T58" fmla="*/ 3000 w 3473"/>
              <a:gd name="T59" fmla="*/ 1051 h 2209"/>
              <a:gd name="T60" fmla="*/ 3081 w 3473"/>
              <a:gd name="T61" fmla="*/ 1098 h 2209"/>
              <a:gd name="T62" fmla="*/ 3135 w 3473"/>
              <a:gd name="T63" fmla="*/ 1152 h 2209"/>
              <a:gd name="T64" fmla="*/ 3208 w 3473"/>
              <a:gd name="T65" fmla="*/ 1203 h 2209"/>
              <a:gd name="T66" fmla="*/ 3298 w 3473"/>
              <a:gd name="T67" fmla="*/ 1218 h 2209"/>
              <a:gd name="T68" fmla="*/ 3384 w 3473"/>
              <a:gd name="T69" fmla="*/ 1191 h 2209"/>
              <a:gd name="T70" fmla="*/ 3449 w 3473"/>
              <a:gd name="T71" fmla="*/ 1125 h 2209"/>
              <a:gd name="T72" fmla="*/ 3472 w 3473"/>
              <a:gd name="T73" fmla="*/ 1057 h 2209"/>
              <a:gd name="T74" fmla="*/ 3467 w 3473"/>
              <a:gd name="T75" fmla="*/ 983 h 2209"/>
              <a:gd name="T76" fmla="*/ 3423 w 3473"/>
              <a:gd name="T77" fmla="*/ 903 h 2209"/>
              <a:gd name="T78" fmla="*/ 3358 w 3473"/>
              <a:gd name="T79" fmla="*/ 857 h 2209"/>
              <a:gd name="T80" fmla="*/ 3262 w 3473"/>
              <a:gd name="T81" fmla="*/ 825 h 2209"/>
              <a:gd name="T82" fmla="*/ 3188 w 3473"/>
              <a:gd name="T83" fmla="*/ 797 h 2209"/>
              <a:gd name="T84" fmla="*/ 3142 w 3473"/>
              <a:gd name="T85" fmla="*/ 746 h 2209"/>
              <a:gd name="T86" fmla="*/ 3134 w 3473"/>
              <a:gd name="T87" fmla="*/ 658 h 2209"/>
              <a:gd name="T88" fmla="*/ 3334 w 3473"/>
              <a:gd name="T89" fmla="*/ 296 h 2209"/>
              <a:gd name="T90" fmla="*/ 3081 w 3473"/>
              <a:gd name="T91" fmla="*/ 170 h 2209"/>
              <a:gd name="T92" fmla="*/ 2818 w 3473"/>
              <a:gd name="T93" fmla="*/ 80 h 2209"/>
              <a:gd name="T94" fmla="*/ 2552 w 3473"/>
              <a:gd name="T95" fmla="*/ 24 h 2209"/>
              <a:gd name="T96" fmla="*/ 2284 w 3473"/>
              <a:gd name="T97" fmla="*/ 0 h 2209"/>
              <a:gd name="T98" fmla="*/ 2016 w 3473"/>
              <a:gd name="T99" fmla="*/ 10 h 2209"/>
              <a:gd name="T100" fmla="*/ 1754 w 3473"/>
              <a:gd name="T101" fmla="*/ 50 h 2209"/>
              <a:gd name="T102" fmla="*/ 1498 w 3473"/>
              <a:gd name="T103" fmla="*/ 121 h 2209"/>
              <a:gd name="T104" fmla="*/ 1251 w 3473"/>
              <a:gd name="T105" fmla="*/ 223 h 2209"/>
              <a:gd name="T106" fmla="*/ 1018 w 3473"/>
              <a:gd name="T107" fmla="*/ 355 h 2209"/>
              <a:gd name="T108" fmla="*/ 800 w 3473"/>
              <a:gd name="T109" fmla="*/ 514 h 2209"/>
              <a:gd name="T110" fmla="*/ 601 w 3473"/>
              <a:gd name="T111" fmla="*/ 701 h 2209"/>
              <a:gd name="T112" fmla="*/ 425 w 3473"/>
              <a:gd name="T113" fmla="*/ 916 h 2209"/>
              <a:gd name="T114" fmla="*/ 300 w 3473"/>
              <a:gd name="T115" fmla="*/ 1107 h 2209"/>
              <a:gd name="T116" fmla="*/ 143 w 3473"/>
              <a:gd name="T117" fmla="*/ 1439 h 2209"/>
              <a:gd name="T118" fmla="*/ 43 w 3473"/>
              <a:gd name="T119" fmla="*/ 1785 h 2209"/>
              <a:gd name="T120" fmla="*/ 1 w 3473"/>
              <a:gd name="T121" fmla="*/ 2135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3" h="2209">
                <a:moveTo>
                  <a:pt x="353" y="2207"/>
                </a:moveTo>
                <a:lnTo>
                  <a:pt x="353" y="2207"/>
                </a:lnTo>
                <a:lnTo>
                  <a:pt x="373" y="2207"/>
                </a:lnTo>
                <a:lnTo>
                  <a:pt x="391" y="2204"/>
                </a:lnTo>
                <a:lnTo>
                  <a:pt x="408" y="2199"/>
                </a:lnTo>
                <a:lnTo>
                  <a:pt x="424" y="2194"/>
                </a:lnTo>
                <a:lnTo>
                  <a:pt x="438" y="2186"/>
                </a:lnTo>
                <a:lnTo>
                  <a:pt x="449" y="2176"/>
                </a:lnTo>
                <a:lnTo>
                  <a:pt x="461" y="2166"/>
                </a:lnTo>
                <a:lnTo>
                  <a:pt x="471" y="2155"/>
                </a:lnTo>
                <a:lnTo>
                  <a:pt x="471" y="2155"/>
                </a:lnTo>
                <a:lnTo>
                  <a:pt x="478" y="2141"/>
                </a:lnTo>
                <a:lnTo>
                  <a:pt x="484" y="2126"/>
                </a:lnTo>
                <a:lnTo>
                  <a:pt x="488" y="2112"/>
                </a:lnTo>
                <a:lnTo>
                  <a:pt x="489" y="2096"/>
                </a:lnTo>
                <a:lnTo>
                  <a:pt x="489" y="2079"/>
                </a:lnTo>
                <a:lnTo>
                  <a:pt x="488" y="2062"/>
                </a:lnTo>
                <a:lnTo>
                  <a:pt x="484" y="2045"/>
                </a:lnTo>
                <a:lnTo>
                  <a:pt x="478" y="2026"/>
                </a:lnTo>
                <a:lnTo>
                  <a:pt x="478" y="2026"/>
                </a:lnTo>
                <a:lnTo>
                  <a:pt x="474" y="2016"/>
                </a:lnTo>
                <a:lnTo>
                  <a:pt x="467" y="1987"/>
                </a:lnTo>
                <a:lnTo>
                  <a:pt x="462" y="1969"/>
                </a:lnTo>
                <a:lnTo>
                  <a:pt x="459" y="1947"/>
                </a:lnTo>
                <a:lnTo>
                  <a:pt x="457" y="1923"/>
                </a:lnTo>
                <a:lnTo>
                  <a:pt x="457" y="1896"/>
                </a:lnTo>
                <a:lnTo>
                  <a:pt x="457" y="1896"/>
                </a:lnTo>
                <a:lnTo>
                  <a:pt x="457" y="1876"/>
                </a:lnTo>
                <a:lnTo>
                  <a:pt x="459" y="1856"/>
                </a:lnTo>
                <a:lnTo>
                  <a:pt x="465" y="1837"/>
                </a:lnTo>
                <a:lnTo>
                  <a:pt x="472" y="1818"/>
                </a:lnTo>
                <a:lnTo>
                  <a:pt x="481" y="1800"/>
                </a:lnTo>
                <a:lnTo>
                  <a:pt x="491" y="1783"/>
                </a:lnTo>
                <a:lnTo>
                  <a:pt x="502" y="1767"/>
                </a:lnTo>
                <a:lnTo>
                  <a:pt x="517" y="1751"/>
                </a:lnTo>
                <a:lnTo>
                  <a:pt x="517" y="1751"/>
                </a:lnTo>
                <a:lnTo>
                  <a:pt x="531" y="1738"/>
                </a:lnTo>
                <a:lnTo>
                  <a:pt x="548" y="1725"/>
                </a:lnTo>
                <a:lnTo>
                  <a:pt x="565" y="1715"/>
                </a:lnTo>
                <a:lnTo>
                  <a:pt x="583" y="1707"/>
                </a:lnTo>
                <a:lnTo>
                  <a:pt x="601" y="1701"/>
                </a:lnTo>
                <a:lnTo>
                  <a:pt x="621" y="1695"/>
                </a:lnTo>
                <a:lnTo>
                  <a:pt x="641" y="1692"/>
                </a:lnTo>
                <a:lnTo>
                  <a:pt x="661" y="1692"/>
                </a:lnTo>
                <a:lnTo>
                  <a:pt x="661" y="1692"/>
                </a:lnTo>
                <a:lnTo>
                  <a:pt x="683" y="1692"/>
                </a:lnTo>
                <a:lnTo>
                  <a:pt x="703" y="1697"/>
                </a:lnTo>
                <a:lnTo>
                  <a:pt x="723" y="1701"/>
                </a:lnTo>
                <a:lnTo>
                  <a:pt x="742" y="1708"/>
                </a:lnTo>
                <a:lnTo>
                  <a:pt x="759" y="1717"/>
                </a:lnTo>
                <a:lnTo>
                  <a:pt x="776" y="1727"/>
                </a:lnTo>
                <a:lnTo>
                  <a:pt x="792" y="1740"/>
                </a:lnTo>
                <a:lnTo>
                  <a:pt x="806" y="1753"/>
                </a:lnTo>
                <a:lnTo>
                  <a:pt x="820" y="1767"/>
                </a:lnTo>
                <a:lnTo>
                  <a:pt x="832" y="1783"/>
                </a:lnTo>
                <a:lnTo>
                  <a:pt x="842" y="1800"/>
                </a:lnTo>
                <a:lnTo>
                  <a:pt x="850" y="1818"/>
                </a:lnTo>
                <a:lnTo>
                  <a:pt x="858" y="1837"/>
                </a:lnTo>
                <a:lnTo>
                  <a:pt x="862" y="1856"/>
                </a:lnTo>
                <a:lnTo>
                  <a:pt x="865" y="1877"/>
                </a:lnTo>
                <a:lnTo>
                  <a:pt x="866" y="1897"/>
                </a:lnTo>
                <a:lnTo>
                  <a:pt x="866" y="1897"/>
                </a:lnTo>
                <a:lnTo>
                  <a:pt x="865" y="1924"/>
                </a:lnTo>
                <a:lnTo>
                  <a:pt x="863" y="1949"/>
                </a:lnTo>
                <a:lnTo>
                  <a:pt x="859" y="1970"/>
                </a:lnTo>
                <a:lnTo>
                  <a:pt x="855" y="1989"/>
                </a:lnTo>
                <a:lnTo>
                  <a:pt x="848" y="2016"/>
                </a:lnTo>
                <a:lnTo>
                  <a:pt x="843" y="2028"/>
                </a:lnTo>
                <a:lnTo>
                  <a:pt x="843" y="2028"/>
                </a:lnTo>
                <a:lnTo>
                  <a:pt x="838" y="2046"/>
                </a:lnTo>
                <a:lnTo>
                  <a:pt x="833" y="2063"/>
                </a:lnTo>
                <a:lnTo>
                  <a:pt x="832" y="2081"/>
                </a:lnTo>
                <a:lnTo>
                  <a:pt x="832" y="2096"/>
                </a:lnTo>
                <a:lnTo>
                  <a:pt x="833" y="2113"/>
                </a:lnTo>
                <a:lnTo>
                  <a:pt x="836" y="2128"/>
                </a:lnTo>
                <a:lnTo>
                  <a:pt x="842" y="2142"/>
                </a:lnTo>
                <a:lnTo>
                  <a:pt x="850" y="2155"/>
                </a:lnTo>
                <a:lnTo>
                  <a:pt x="850" y="2155"/>
                </a:lnTo>
                <a:lnTo>
                  <a:pt x="859" y="2168"/>
                </a:lnTo>
                <a:lnTo>
                  <a:pt x="870" y="2178"/>
                </a:lnTo>
                <a:lnTo>
                  <a:pt x="883" y="2186"/>
                </a:lnTo>
                <a:lnTo>
                  <a:pt x="898" y="2195"/>
                </a:lnTo>
                <a:lnTo>
                  <a:pt x="913" y="2201"/>
                </a:lnTo>
                <a:lnTo>
                  <a:pt x="929" y="2205"/>
                </a:lnTo>
                <a:lnTo>
                  <a:pt x="948" y="2208"/>
                </a:lnTo>
                <a:lnTo>
                  <a:pt x="966" y="2208"/>
                </a:lnTo>
                <a:lnTo>
                  <a:pt x="1320" y="2209"/>
                </a:lnTo>
                <a:lnTo>
                  <a:pt x="1320" y="2209"/>
                </a:lnTo>
                <a:lnTo>
                  <a:pt x="1322" y="2181"/>
                </a:lnTo>
                <a:lnTo>
                  <a:pt x="1323" y="2154"/>
                </a:lnTo>
                <a:lnTo>
                  <a:pt x="1326" y="2125"/>
                </a:lnTo>
                <a:lnTo>
                  <a:pt x="1329" y="2098"/>
                </a:lnTo>
                <a:lnTo>
                  <a:pt x="1333" y="2069"/>
                </a:lnTo>
                <a:lnTo>
                  <a:pt x="1339" y="2040"/>
                </a:lnTo>
                <a:lnTo>
                  <a:pt x="1345" y="2013"/>
                </a:lnTo>
                <a:lnTo>
                  <a:pt x="1352" y="1986"/>
                </a:lnTo>
                <a:lnTo>
                  <a:pt x="1360" y="1957"/>
                </a:lnTo>
                <a:lnTo>
                  <a:pt x="1369" y="1930"/>
                </a:lnTo>
                <a:lnTo>
                  <a:pt x="1379" y="1903"/>
                </a:lnTo>
                <a:lnTo>
                  <a:pt x="1390" y="1876"/>
                </a:lnTo>
                <a:lnTo>
                  <a:pt x="1402" y="1848"/>
                </a:lnTo>
                <a:lnTo>
                  <a:pt x="1415" y="1823"/>
                </a:lnTo>
                <a:lnTo>
                  <a:pt x="1428" y="1796"/>
                </a:lnTo>
                <a:lnTo>
                  <a:pt x="1443" y="1770"/>
                </a:lnTo>
                <a:lnTo>
                  <a:pt x="1443" y="1770"/>
                </a:lnTo>
                <a:lnTo>
                  <a:pt x="1466" y="1730"/>
                </a:lnTo>
                <a:lnTo>
                  <a:pt x="1494" y="1692"/>
                </a:lnTo>
                <a:lnTo>
                  <a:pt x="1521" y="1657"/>
                </a:lnTo>
                <a:lnTo>
                  <a:pt x="1549" y="1622"/>
                </a:lnTo>
                <a:lnTo>
                  <a:pt x="1579" y="1589"/>
                </a:lnTo>
                <a:lnTo>
                  <a:pt x="1611" y="1559"/>
                </a:lnTo>
                <a:lnTo>
                  <a:pt x="1645" y="1529"/>
                </a:lnTo>
                <a:lnTo>
                  <a:pt x="1680" y="1502"/>
                </a:lnTo>
                <a:lnTo>
                  <a:pt x="1714" y="1478"/>
                </a:lnTo>
                <a:lnTo>
                  <a:pt x="1751" y="1453"/>
                </a:lnTo>
                <a:lnTo>
                  <a:pt x="1789" y="1432"/>
                </a:lnTo>
                <a:lnTo>
                  <a:pt x="1827" y="1412"/>
                </a:lnTo>
                <a:lnTo>
                  <a:pt x="1866" y="1393"/>
                </a:lnTo>
                <a:lnTo>
                  <a:pt x="1906" y="1377"/>
                </a:lnTo>
                <a:lnTo>
                  <a:pt x="1948" y="1363"/>
                </a:lnTo>
                <a:lnTo>
                  <a:pt x="1989" y="1352"/>
                </a:lnTo>
                <a:lnTo>
                  <a:pt x="2031" y="1342"/>
                </a:lnTo>
                <a:lnTo>
                  <a:pt x="2072" y="1333"/>
                </a:lnTo>
                <a:lnTo>
                  <a:pt x="2115" y="1326"/>
                </a:lnTo>
                <a:lnTo>
                  <a:pt x="2158" y="1323"/>
                </a:lnTo>
                <a:lnTo>
                  <a:pt x="2201" y="1320"/>
                </a:lnTo>
                <a:lnTo>
                  <a:pt x="2245" y="1320"/>
                </a:lnTo>
                <a:lnTo>
                  <a:pt x="2288" y="1321"/>
                </a:lnTo>
                <a:lnTo>
                  <a:pt x="2331" y="1326"/>
                </a:lnTo>
                <a:lnTo>
                  <a:pt x="2376" y="1333"/>
                </a:lnTo>
                <a:lnTo>
                  <a:pt x="2419" y="1342"/>
                </a:lnTo>
                <a:lnTo>
                  <a:pt x="2462" y="1352"/>
                </a:lnTo>
                <a:lnTo>
                  <a:pt x="2505" y="1364"/>
                </a:lnTo>
                <a:lnTo>
                  <a:pt x="2546" y="1379"/>
                </a:lnTo>
                <a:lnTo>
                  <a:pt x="2588" y="1396"/>
                </a:lnTo>
                <a:lnTo>
                  <a:pt x="2629" y="1416"/>
                </a:lnTo>
                <a:lnTo>
                  <a:pt x="2671" y="1437"/>
                </a:lnTo>
                <a:lnTo>
                  <a:pt x="2848" y="1131"/>
                </a:lnTo>
                <a:lnTo>
                  <a:pt x="2848" y="1131"/>
                </a:lnTo>
                <a:lnTo>
                  <a:pt x="2860" y="1114"/>
                </a:lnTo>
                <a:lnTo>
                  <a:pt x="2873" y="1098"/>
                </a:lnTo>
                <a:lnTo>
                  <a:pt x="2886" y="1084"/>
                </a:lnTo>
                <a:lnTo>
                  <a:pt x="2900" y="1072"/>
                </a:lnTo>
                <a:lnTo>
                  <a:pt x="2916" y="1064"/>
                </a:lnTo>
                <a:lnTo>
                  <a:pt x="2932" y="1057"/>
                </a:lnTo>
                <a:lnTo>
                  <a:pt x="2949" y="1051"/>
                </a:lnTo>
                <a:lnTo>
                  <a:pt x="2966" y="1049"/>
                </a:lnTo>
                <a:lnTo>
                  <a:pt x="2966" y="1049"/>
                </a:lnTo>
                <a:lnTo>
                  <a:pt x="2983" y="1048"/>
                </a:lnTo>
                <a:lnTo>
                  <a:pt x="3000" y="1051"/>
                </a:lnTo>
                <a:lnTo>
                  <a:pt x="3018" y="1055"/>
                </a:lnTo>
                <a:lnTo>
                  <a:pt x="3035" y="1062"/>
                </a:lnTo>
                <a:lnTo>
                  <a:pt x="3050" y="1072"/>
                </a:lnTo>
                <a:lnTo>
                  <a:pt x="3066" y="1084"/>
                </a:lnTo>
                <a:lnTo>
                  <a:pt x="3081" y="1098"/>
                </a:lnTo>
                <a:lnTo>
                  <a:pt x="3095" y="1114"/>
                </a:lnTo>
                <a:lnTo>
                  <a:pt x="3095" y="1114"/>
                </a:lnTo>
                <a:lnTo>
                  <a:pt x="3102" y="1121"/>
                </a:lnTo>
                <a:lnTo>
                  <a:pt x="3121" y="1141"/>
                </a:lnTo>
                <a:lnTo>
                  <a:pt x="3135" y="1152"/>
                </a:lnTo>
                <a:lnTo>
                  <a:pt x="3151" y="1167"/>
                </a:lnTo>
                <a:lnTo>
                  <a:pt x="3169" y="1180"/>
                </a:lnTo>
                <a:lnTo>
                  <a:pt x="3191" y="1194"/>
                </a:lnTo>
                <a:lnTo>
                  <a:pt x="3191" y="1194"/>
                </a:lnTo>
                <a:lnTo>
                  <a:pt x="3208" y="1203"/>
                </a:lnTo>
                <a:lnTo>
                  <a:pt x="3227" y="1210"/>
                </a:lnTo>
                <a:lnTo>
                  <a:pt x="3244" y="1214"/>
                </a:lnTo>
                <a:lnTo>
                  <a:pt x="3262" y="1218"/>
                </a:lnTo>
                <a:lnTo>
                  <a:pt x="3280" y="1220"/>
                </a:lnTo>
                <a:lnTo>
                  <a:pt x="3298" y="1218"/>
                </a:lnTo>
                <a:lnTo>
                  <a:pt x="3317" y="1217"/>
                </a:lnTo>
                <a:lnTo>
                  <a:pt x="3334" y="1213"/>
                </a:lnTo>
                <a:lnTo>
                  <a:pt x="3351" y="1207"/>
                </a:lnTo>
                <a:lnTo>
                  <a:pt x="3367" y="1200"/>
                </a:lnTo>
                <a:lnTo>
                  <a:pt x="3384" y="1191"/>
                </a:lnTo>
                <a:lnTo>
                  <a:pt x="3398" y="1181"/>
                </a:lnTo>
                <a:lnTo>
                  <a:pt x="3413" y="1170"/>
                </a:lnTo>
                <a:lnTo>
                  <a:pt x="3426" y="1157"/>
                </a:lnTo>
                <a:lnTo>
                  <a:pt x="3437" y="1142"/>
                </a:lnTo>
                <a:lnTo>
                  <a:pt x="3449" y="1125"/>
                </a:lnTo>
                <a:lnTo>
                  <a:pt x="3449" y="1125"/>
                </a:lnTo>
                <a:lnTo>
                  <a:pt x="3457" y="1110"/>
                </a:lnTo>
                <a:lnTo>
                  <a:pt x="3463" y="1092"/>
                </a:lnTo>
                <a:lnTo>
                  <a:pt x="3469" y="1074"/>
                </a:lnTo>
                <a:lnTo>
                  <a:pt x="3472" y="1057"/>
                </a:lnTo>
                <a:lnTo>
                  <a:pt x="3473" y="1038"/>
                </a:lnTo>
                <a:lnTo>
                  <a:pt x="3473" y="1019"/>
                </a:lnTo>
                <a:lnTo>
                  <a:pt x="3472" y="1002"/>
                </a:lnTo>
                <a:lnTo>
                  <a:pt x="3467" y="983"/>
                </a:lnTo>
                <a:lnTo>
                  <a:pt x="3467" y="983"/>
                </a:lnTo>
                <a:lnTo>
                  <a:pt x="3462" y="965"/>
                </a:lnTo>
                <a:lnTo>
                  <a:pt x="3454" y="949"/>
                </a:lnTo>
                <a:lnTo>
                  <a:pt x="3446" y="932"/>
                </a:lnTo>
                <a:lnTo>
                  <a:pt x="3436" y="918"/>
                </a:lnTo>
                <a:lnTo>
                  <a:pt x="3423" y="903"/>
                </a:lnTo>
                <a:lnTo>
                  <a:pt x="3410" y="890"/>
                </a:lnTo>
                <a:lnTo>
                  <a:pt x="3396" y="879"/>
                </a:lnTo>
                <a:lnTo>
                  <a:pt x="3380" y="869"/>
                </a:lnTo>
                <a:lnTo>
                  <a:pt x="3380" y="869"/>
                </a:lnTo>
                <a:lnTo>
                  <a:pt x="3358" y="857"/>
                </a:lnTo>
                <a:lnTo>
                  <a:pt x="3337" y="847"/>
                </a:lnTo>
                <a:lnTo>
                  <a:pt x="3317" y="840"/>
                </a:lnTo>
                <a:lnTo>
                  <a:pt x="3300" y="833"/>
                </a:lnTo>
                <a:lnTo>
                  <a:pt x="3272" y="827"/>
                </a:lnTo>
                <a:lnTo>
                  <a:pt x="3262" y="825"/>
                </a:lnTo>
                <a:lnTo>
                  <a:pt x="3262" y="825"/>
                </a:lnTo>
                <a:lnTo>
                  <a:pt x="3241" y="820"/>
                </a:lnTo>
                <a:lnTo>
                  <a:pt x="3222" y="814"/>
                </a:lnTo>
                <a:lnTo>
                  <a:pt x="3205" y="807"/>
                </a:lnTo>
                <a:lnTo>
                  <a:pt x="3188" y="797"/>
                </a:lnTo>
                <a:lnTo>
                  <a:pt x="3174" y="787"/>
                </a:lnTo>
                <a:lnTo>
                  <a:pt x="3162" y="774"/>
                </a:lnTo>
                <a:lnTo>
                  <a:pt x="3151" y="760"/>
                </a:lnTo>
                <a:lnTo>
                  <a:pt x="3142" y="746"/>
                </a:lnTo>
                <a:lnTo>
                  <a:pt x="3142" y="746"/>
                </a:lnTo>
                <a:lnTo>
                  <a:pt x="3136" y="729"/>
                </a:lnTo>
                <a:lnTo>
                  <a:pt x="3132" y="711"/>
                </a:lnTo>
                <a:lnTo>
                  <a:pt x="3131" y="694"/>
                </a:lnTo>
                <a:lnTo>
                  <a:pt x="3131" y="677"/>
                </a:lnTo>
                <a:lnTo>
                  <a:pt x="3134" y="658"/>
                </a:lnTo>
                <a:lnTo>
                  <a:pt x="3139" y="640"/>
                </a:lnTo>
                <a:lnTo>
                  <a:pt x="3146" y="621"/>
                </a:lnTo>
                <a:lnTo>
                  <a:pt x="3156" y="603"/>
                </a:lnTo>
                <a:lnTo>
                  <a:pt x="3334" y="296"/>
                </a:lnTo>
                <a:lnTo>
                  <a:pt x="3334" y="296"/>
                </a:lnTo>
                <a:lnTo>
                  <a:pt x="3284" y="269"/>
                </a:lnTo>
                <a:lnTo>
                  <a:pt x="3234" y="242"/>
                </a:lnTo>
                <a:lnTo>
                  <a:pt x="3182" y="217"/>
                </a:lnTo>
                <a:lnTo>
                  <a:pt x="3132" y="193"/>
                </a:lnTo>
                <a:lnTo>
                  <a:pt x="3081" y="170"/>
                </a:lnTo>
                <a:lnTo>
                  <a:pt x="3029" y="150"/>
                </a:lnTo>
                <a:lnTo>
                  <a:pt x="2976" y="130"/>
                </a:lnTo>
                <a:lnTo>
                  <a:pt x="2924" y="113"/>
                </a:lnTo>
                <a:lnTo>
                  <a:pt x="2871" y="96"/>
                </a:lnTo>
                <a:lnTo>
                  <a:pt x="2818" y="80"/>
                </a:lnTo>
                <a:lnTo>
                  <a:pt x="2765" y="65"/>
                </a:lnTo>
                <a:lnTo>
                  <a:pt x="2712" y="54"/>
                </a:lnTo>
                <a:lnTo>
                  <a:pt x="2659" y="43"/>
                </a:lnTo>
                <a:lnTo>
                  <a:pt x="2606" y="33"/>
                </a:lnTo>
                <a:lnTo>
                  <a:pt x="2552" y="24"/>
                </a:lnTo>
                <a:lnTo>
                  <a:pt x="2499" y="17"/>
                </a:lnTo>
                <a:lnTo>
                  <a:pt x="2445" y="10"/>
                </a:lnTo>
                <a:lnTo>
                  <a:pt x="2392" y="5"/>
                </a:lnTo>
                <a:lnTo>
                  <a:pt x="2337" y="2"/>
                </a:lnTo>
                <a:lnTo>
                  <a:pt x="2284" y="0"/>
                </a:lnTo>
                <a:lnTo>
                  <a:pt x="2231" y="0"/>
                </a:lnTo>
                <a:lnTo>
                  <a:pt x="2177" y="0"/>
                </a:lnTo>
                <a:lnTo>
                  <a:pt x="2124" y="1"/>
                </a:lnTo>
                <a:lnTo>
                  <a:pt x="2071" y="5"/>
                </a:lnTo>
                <a:lnTo>
                  <a:pt x="2016" y="10"/>
                </a:lnTo>
                <a:lnTo>
                  <a:pt x="1963" y="15"/>
                </a:lnTo>
                <a:lnTo>
                  <a:pt x="1910" y="21"/>
                </a:lnTo>
                <a:lnTo>
                  <a:pt x="1859" y="30"/>
                </a:lnTo>
                <a:lnTo>
                  <a:pt x="1806" y="40"/>
                </a:lnTo>
                <a:lnTo>
                  <a:pt x="1754" y="50"/>
                </a:lnTo>
                <a:lnTo>
                  <a:pt x="1701" y="61"/>
                </a:lnTo>
                <a:lnTo>
                  <a:pt x="1650" y="76"/>
                </a:lnTo>
                <a:lnTo>
                  <a:pt x="1600" y="90"/>
                </a:lnTo>
                <a:lnTo>
                  <a:pt x="1548" y="104"/>
                </a:lnTo>
                <a:lnTo>
                  <a:pt x="1498" y="121"/>
                </a:lnTo>
                <a:lnTo>
                  <a:pt x="1448" y="140"/>
                </a:lnTo>
                <a:lnTo>
                  <a:pt x="1398" y="159"/>
                </a:lnTo>
                <a:lnTo>
                  <a:pt x="1349" y="179"/>
                </a:lnTo>
                <a:lnTo>
                  <a:pt x="1300" y="200"/>
                </a:lnTo>
                <a:lnTo>
                  <a:pt x="1251" y="223"/>
                </a:lnTo>
                <a:lnTo>
                  <a:pt x="1203" y="247"/>
                </a:lnTo>
                <a:lnTo>
                  <a:pt x="1157" y="272"/>
                </a:lnTo>
                <a:lnTo>
                  <a:pt x="1110" y="299"/>
                </a:lnTo>
                <a:lnTo>
                  <a:pt x="1064" y="326"/>
                </a:lnTo>
                <a:lnTo>
                  <a:pt x="1018" y="355"/>
                </a:lnTo>
                <a:lnTo>
                  <a:pt x="974" y="383"/>
                </a:lnTo>
                <a:lnTo>
                  <a:pt x="929" y="415"/>
                </a:lnTo>
                <a:lnTo>
                  <a:pt x="885" y="446"/>
                </a:lnTo>
                <a:lnTo>
                  <a:pt x="842" y="479"/>
                </a:lnTo>
                <a:lnTo>
                  <a:pt x="800" y="514"/>
                </a:lnTo>
                <a:lnTo>
                  <a:pt x="759" y="550"/>
                </a:lnTo>
                <a:lnTo>
                  <a:pt x="719" y="585"/>
                </a:lnTo>
                <a:lnTo>
                  <a:pt x="679" y="623"/>
                </a:lnTo>
                <a:lnTo>
                  <a:pt x="640" y="661"/>
                </a:lnTo>
                <a:lnTo>
                  <a:pt x="601" y="701"/>
                </a:lnTo>
                <a:lnTo>
                  <a:pt x="564" y="743"/>
                </a:lnTo>
                <a:lnTo>
                  <a:pt x="528" y="784"/>
                </a:lnTo>
                <a:lnTo>
                  <a:pt x="492" y="827"/>
                </a:lnTo>
                <a:lnTo>
                  <a:pt x="458" y="870"/>
                </a:lnTo>
                <a:lnTo>
                  <a:pt x="425" y="916"/>
                </a:lnTo>
                <a:lnTo>
                  <a:pt x="392" y="962"/>
                </a:lnTo>
                <a:lnTo>
                  <a:pt x="361" y="1009"/>
                </a:lnTo>
                <a:lnTo>
                  <a:pt x="330" y="1057"/>
                </a:lnTo>
                <a:lnTo>
                  <a:pt x="300" y="1107"/>
                </a:lnTo>
                <a:lnTo>
                  <a:pt x="300" y="1107"/>
                </a:lnTo>
                <a:lnTo>
                  <a:pt x="265" y="1171"/>
                </a:lnTo>
                <a:lnTo>
                  <a:pt x="230" y="1238"/>
                </a:lnTo>
                <a:lnTo>
                  <a:pt x="199" y="1304"/>
                </a:lnTo>
                <a:lnTo>
                  <a:pt x="169" y="1372"/>
                </a:lnTo>
                <a:lnTo>
                  <a:pt x="143" y="1439"/>
                </a:lnTo>
                <a:lnTo>
                  <a:pt x="117" y="1508"/>
                </a:lnTo>
                <a:lnTo>
                  <a:pt x="96" y="1576"/>
                </a:lnTo>
                <a:lnTo>
                  <a:pt x="76" y="1645"/>
                </a:lnTo>
                <a:lnTo>
                  <a:pt x="58" y="1715"/>
                </a:lnTo>
                <a:lnTo>
                  <a:pt x="43" y="1785"/>
                </a:lnTo>
                <a:lnTo>
                  <a:pt x="30" y="1854"/>
                </a:lnTo>
                <a:lnTo>
                  <a:pt x="20" y="1924"/>
                </a:lnTo>
                <a:lnTo>
                  <a:pt x="11" y="1995"/>
                </a:lnTo>
                <a:lnTo>
                  <a:pt x="5" y="2065"/>
                </a:lnTo>
                <a:lnTo>
                  <a:pt x="1" y="2135"/>
                </a:lnTo>
                <a:lnTo>
                  <a:pt x="0" y="2207"/>
                </a:lnTo>
                <a:lnTo>
                  <a:pt x="353" y="22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 name="Freeform 20">
            <a:extLst>
              <a:ext uri="{FF2B5EF4-FFF2-40B4-BE49-F238E27FC236}">
                <a16:creationId xmlns:a16="http://schemas.microsoft.com/office/drawing/2014/main" id="{6653C01E-1E47-0C45-ABA5-3D34321CA4ED}"/>
              </a:ext>
            </a:extLst>
          </p:cNvPr>
          <p:cNvSpPr>
            <a:spLocks/>
          </p:cNvSpPr>
          <p:nvPr/>
        </p:nvSpPr>
        <p:spPr bwMode="auto">
          <a:xfrm>
            <a:off x="6282424" y="2103618"/>
            <a:ext cx="1593169" cy="3200505"/>
          </a:xfrm>
          <a:custGeom>
            <a:avLst/>
            <a:gdLst>
              <a:gd name="T0" fmla="*/ 613 w 1910"/>
              <a:gd name="T1" fmla="*/ 356 h 3842"/>
              <a:gd name="T2" fmla="*/ 620 w 1910"/>
              <a:gd name="T3" fmla="*/ 432 h 3842"/>
              <a:gd name="T4" fmla="*/ 661 w 1910"/>
              <a:gd name="T5" fmla="*/ 478 h 3842"/>
              <a:gd name="T6" fmla="*/ 727 w 1910"/>
              <a:gd name="T7" fmla="*/ 502 h 3842"/>
              <a:gd name="T8" fmla="*/ 828 w 1910"/>
              <a:gd name="T9" fmla="*/ 537 h 3842"/>
              <a:gd name="T10" fmla="*/ 898 w 1910"/>
              <a:gd name="T11" fmla="*/ 587 h 3842"/>
              <a:gd name="T12" fmla="*/ 946 w 1910"/>
              <a:gd name="T13" fmla="*/ 674 h 3842"/>
              <a:gd name="T14" fmla="*/ 951 w 1910"/>
              <a:gd name="T15" fmla="*/ 754 h 3842"/>
              <a:gd name="T16" fmla="*/ 925 w 1910"/>
              <a:gd name="T17" fmla="*/ 829 h 3842"/>
              <a:gd name="T18" fmla="*/ 855 w 1910"/>
              <a:gd name="T19" fmla="*/ 902 h 3842"/>
              <a:gd name="T20" fmla="*/ 762 w 1910"/>
              <a:gd name="T21" fmla="*/ 931 h 3842"/>
              <a:gd name="T22" fmla="*/ 663 w 1910"/>
              <a:gd name="T23" fmla="*/ 913 h 3842"/>
              <a:gd name="T24" fmla="*/ 585 w 1910"/>
              <a:gd name="T25" fmla="*/ 862 h 3842"/>
              <a:gd name="T26" fmla="*/ 531 w 1910"/>
              <a:gd name="T27" fmla="*/ 805 h 3842"/>
              <a:gd name="T28" fmla="*/ 459 w 1910"/>
              <a:gd name="T29" fmla="*/ 763 h 3842"/>
              <a:gd name="T30" fmla="*/ 399 w 1910"/>
              <a:gd name="T31" fmla="*/ 767 h 3842"/>
              <a:gd name="T32" fmla="*/ 335 w 1910"/>
              <a:gd name="T33" fmla="*/ 819 h 3842"/>
              <a:gd name="T34" fmla="*/ 223 w 1910"/>
              <a:gd name="T35" fmla="*/ 1193 h 3842"/>
              <a:gd name="T36" fmla="*/ 385 w 1910"/>
              <a:gd name="T37" fmla="*/ 1346 h 3842"/>
              <a:gd name="T38" fmla="*/ 501 w 1910"/>
              <a:gd name="T39" fmla="*/ 1529 h 3842"/>
              <a:gd name="T40" fmla="*/ 570 w 1910"/>
              <a:gd name="T41" fmla="*/ 1733 h 3842"/>
              <a:gd name="T42" fmla="*/ 590 w 1910"/>
              <a:gd name="T43" fmla="*/ 1947 h 3842"/>
              <a:gd name="T44" fmla="*/ 555 w 1910"/>
              <a:gd name="T45" fmla="*/ 2164 h 3842"/>
              <a:gd name="T46" fmla="*/ 467 w 1910"/>
              <a:gd name="T47" fmla="*/ 2373 h 3842"/>
              <a:gd name="T48" fmla="*/ 401 w 1910"/>
              <a:gd name="T49" fmla="*/ 2472 h 3842"/>
              <a:gd name="T50" fmla="*/ 303 w 1910"/>
              <a:gd name="T51" fmla="*/ 2579 h 3842"/>
              <a:gd name="T52" fmla="*/ 192 w 1910"/>
              <a:gd name="T53" fmla="*/ 2668 h 3842"/>
              <a:gd name="T54" fmla="*/ 329 w 1910"/>
              <a:gd name="T55" fmla="*/ 3021 h 3842"/>
              <a:gd name="T56" fmla="*/ 343 w 1910"/>
              <a:gd name="T57" fmla="*/ 3113 h 3842"/>
              <a:gd name="T58" fmla="*/ 313 w 1910"/>
              <a:gd name="T59" fmla="*/ 3176 h 3842"/>
              <a:gd name="T60" fmla="*/ 233 w 1910"/>
              <a:gd name="T61" fmla="*/ 3222 h 3842"/>
              <a:gd name="T62" fmla="*/ 157 w 1910"/>
              <a:gd name="T63" fmla="*/ 3241 h 3842"/>
              <a:gd name="T64" fmla="*/ 78 w 1910"/>
              <a:gd name="T65" fmla="*/ 3279 h 3842"/>
              <a:gd name="T66" fmla="*/ 18 w 1910"/>
              <a:gd name="T67" fmla="*/ 3349 h 3842"/>
              <a:gd name="T68" fmla="*/ 0 w 1910"/>
              <a:gd name="T69" fmla="*/ 3437 h 3842"/>
              <a:gd name="T70" fmla="*/ 24 w 1910"/>
              <a:gd name="T71" fmla="*/ 3526 h 3842"/>
              <a:gd name="T72" fmla="*/ 73 w 1910"/>
              <a:gd name="T73" fmla="*/ 3581 h 3842"/>
              <a:gd name="T74" fmla="*/ 139 w 1910"/>
              <a:gd name="T75" fmla="*/ 3613 h 3842"/>
              <a:gd name="T76" fmla="*/ 229 w 1910"/>
              <a:gd name="T77" fmla="*/ 3616 h 3842"/>
              <a:gd name="T78" fmla="*/ 302 w 1910"/>
              <a:gd name="T79" fmla="*/ 3581 h 3842"/>
              <a:gd name="T80" fmla="*/ 378 w 1910"/>
              <a:gd name="T81" fmla="*/ 3516 h 3842"/>
              <a:gd name="T82" fmla="*/ 438 w 1910"/>
              <a:gd name="T83" fmla="*/ 3465 h 3842"/>
              <a:gd name="T84" fmla="*/ 507 w 1910"/>
              <a:gd name="T85" fmla="*/ 3451 h 3842"/>
              <a:gd name="T86" fmla="*/ 587 w 1910"/>
              <a:gd name="T87" fmla="*/ 3487 h 3842"/>
              <a:gd name="T88" fmla="*/ 802 w 1910"/>
              <a:gd name="T89" fmla="*/ 3842 h 3842"/>
              <a:gd name="T90" fmla="*/ 1091 w 1910"/>
              <a:gd name="T91" fmla="*/ 3642 h 3842"/>
              <a:gd name="T92" fmla="*/ 1350 w 1910"/>
              <a:gd name="T93" fmla="*/ 3394 h 3842"/>
              <a:gd name="T94" fmla="*/ 1569 w 1910"/>
              <a:gd name="T95" fmla="*/ 3100 h 3842"/>
              <a:gd name="T96" fmla="*/ 1690 w 1910"/>
              <a:gd name="T97" fmla="*/ 2884 h 3842"/>
              <a:gd name="T98" fmla="*/ 1794 w 1910"/>
              <a:gd name="T99" fmla="*/ 2626 h 3842"/>
              <a:gd name="T100" fmla="*/ 1866 w 1910"/>
              <a:gd name="T101" fmla="*/ 2361 h 3842"/>
              <a:gd name="T102" fmla="*/ 1903 w 1910"/>
              <a:gd name="T103" fmla="*/ 2093 h 3842"/>
              <a:gd name="T104" fmla="*/ 1909 w 1910"/>
              <a:gd name="T105" fmla="*/ 1826 h 3842"/>
              <a:gd name="T106" fmla="*/ 1880 w 1910"/>
              <a:gd name="T107" fmla="*/ 1561 h 3842"/>
              <a:gd name="T108" fmla="*/ 1823 w 1910"/>
              <a:gd name="T109" fmla="*/ 1301 h 3842"/>
              <a:gd name="T110" fmla="*/ 1734 w 1910"/>
              <a:gd name="T111" fmla="*/ 1051 h 3842"/>
              <a:gd name="T112" fmla="*/ 1615 w 1910"/>
              <a:gd name="T113" fmla="*/ 812 h 3842"/>
              <a:gd name="T114" fmla="*/ 1468 w 1910"/>
              <a:gd name="T115" fmla="*/ 587 h 3842"/>
              <a:gd name="T116" fmla="*/ 1292 w 1910"/>
              <a:gd name="T117" fmla="*/ 379 h 3842"/>
              <a:gd name="T118" fmla="*/ 1090 w 1910"/>
              <a:gd name="T119" fmla="*/ 193 h 3842"/>
              <a:gd name="T120" fmla="*/ 859 w 1910"/>
              <a:gd name="T121" fmla="*/ 3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3842">
                <a:moveTo>
                  <a:pt x="633" y="306"/>
                </a:moveTo>
                <a:lnTo>
                  <a:pt x="633" y="306"/>
                </a:lnTo>
                <a:lnTo>
                  <a:pt x="624" y="322"/>
                </a:lnTo>
                <a:lnTo>
                  <a:pt x="617" y="339"/>
                </a:lnTo>
                <a:lnTo>
                  <a:pt x="613" y="356"/>
                </a:lnTo>
                <a:lnTo>
                  <a:pt x="610" y="372"/>
                </a:lnTo>
                <a:lnTo>
                  <a:pt x="610" y="388"/>
                </a:lnTo>
                <a:lnTo>
                  <a:pt x="611" y="404"/>
                </a:lnTo>
                <a:lnTo>
                  <a:pt x="614" y="418"/>
                </a:lnTo>
                <a:lnTo>
                  <a:pt x="620" y="432"/>
                </a:lnTo>
                <a:lnTo>
                  <a:pt x="620" y="432"/>
                </a:lnTo>
                <a:lnTo>
                  <a:pt x="627" y="446"/>
                </a:lnTo>
                <a:lnTo>
                  <a:pt x="637" y="458"/>
                </a:lnTo>
                <a:lnTo>
                  <a:pt x="649" y="469"/>
                </a:lnTo>
                <a:lnTo>
                  <a:pt x="661" y="478"/>
                </a:lnTo>
                <a:lnTo>
                  <a:pt x="676" y="487"/>
                </a:lnTo>
                <a:lnTo>
                  <a:pt x="691" y="494"/>
                </a:lnTo>
                <a:lnTo>
                  <a:pt x="709" y="499"/>
                </a:lnTo>
                <a:lnTo>
                  <a:pt x="727" y="502"/>
                </a:lnTo>
                <a:lnTo>
                  <a:pt x="727" y="502"/>
                </a:lnTo>
                <a:lnTo>
                  <a:pt x="739" y="505"/>
                </a:lnTo>
                <a:lnTo>
                  <a:pt x="766" y="512"/>
                </a:lnTo>
                <a:lnTo>
                  <a:pt x="785" y="518"/>
                </a:lnTo>
                <a:lnTo>
                  <a:pt x="805" y="527"/>
                </a:lnTo>
                <a:lnTo>
                  <a:pt x="828" y="537"/>
                </a:lnTo>
                <a:lnTo>
                  <a:pt x="850" y="550"/>
                </a:lnTo>
                <a:lnTo>
                  <a:pt x="850" y="550"/>
                </a:lnTo>
                <a:lnTo>
                  <a:pt x="868" y="560"/>
                </a:lnTo>
                <a:lnTo>
                  <a:pt x="883" y="573"/>
                </a:lnTo>
                <a:lnTo>
                  <a:pt x="898" y="587"/>
                </a:lnTo>
                <a:lnTo>
                  <a:pt x="911" y="603"/>
                </a:lnTo>
                <a:lnTo>
                  <a:pt x="922" y="618"/>
                </a:lnTo>
                <a:lnTo>
                  <a:pt x="932" y="636"/>
                </a:lnTo>
                <a:lnTo>
                  <a:pt x="939" y="654"/>
                </a:lnTo>
                <a:lnTo>
                  <a:pt x="946" y="674"/>
                </a:lnTo>
                <a:lnTo>
                  <a:pt x="946" y="674"/>
                </a:lnTo>
                <a:lnTo>
                  <a:pt x="951" y="694"/>
                </a:lnTo>
                <a:lnTo>
                  <a:pt x="952" y="714"/>
                </a:lnTo>
                <a:lnTo>
                  <a:pt x="952" y="734"/>
                </a:lnTo>
                <a:lnTo>
                  <a:pt x="951" y="754"/>
                </a:lnTo>
                <a:lnTo>
                  <a:pt x="948" y="773"/>
                </a:lnTo>
                <a:lnTo>
                  <a:pt x="942" y="793"/>
                </a:lnTo>
                <a:lnTo>
                  <a:pt x="935" y="812"/>
                </a:lnTo>
                <a:lnTo>
                  <a:pt x="925" y="829"/>
                </a:lnTo>
                <a:lnTo>
                  <a:pt x="925" y="829"/>
                </a:lnTo>
                <a:lnTo>
                  <a:pt x="913" y="847"/>
                </a:lnTo>
                <a:lnTo>
                  <a:pt x="901" y="863"/>
                </a:lnTo>
                <a:lnTo>
                  <a:pt x="886" y="878"/>
                </a:lnTo>
                <a:lnTo>
                  <a:pt x="871" y="890"/>
                </a:lnTo>
                <a:lnTo>
                  <a:pt x="855" y="902"/>
                </a:lnTo>
                <a:lnTo>
                  <a:pt x="838" y="910"/>
                </a:lnTo>
                <a:lnTo>
                  <a:pt x="819" y="919"/>
                </a:lnTo>
                <a:lnTo>
                  <a:pt x="800" y="925"/>
                </a:lnTo>
                <a:lnTo>
                  <a:pt x="780" y="929"/>
                </a:lnTo>
                <a:lnTo>
                  <a:pt x="762" y="931"/>
                </a:lnTo>
                <a:lnTo>
                  <a:pt x="742" y="932"/>
                </a:lnTo>
                <a:lnTo>
                  <a:pt x="722" y="929"/>
                </a:lnTo>
                <a:lnTo>
                  <a:pt x="702" y="926"/>
                </a:lnTo>
                <a:lnTo>
                  <a:pt x="683" y="921"/>
                </a:lnTo>
                <a:lnTo>
                  <a:pt x="663" y="913"/>
                </a:lnTo>
                <a:lnTo>
                  <a:pt x="644" y="903"/>
                </a:lnTo>
                <a:lnTo>
                  <a:pt x="644" y="903"/>
                </a:lnTo>
                <a:lnTo>
                  <a:pt x="623" y="889"/>
                </a:lnTo>
                <a:lnTo>
                  <a:pt x="603" y="875"/>
                </a:lnTo>
                <a:lnTo>
                  <a:pt x="585" y="862"/>
                </a:lnTo>
                <a:lnTo>
                  <a:pt x="571" y="849"/>
                </a:lnTo>
                <a:lnTo>
                  <a:pt x="551" y="827"/>
                </a:lnTo>
                <a:lnTo>
                  <a:pt x="543" y="819"/>
                </a:lnTo>
                <a:lnTo>
                  <a:pt x="543" y="819"/>
                </a:lnTo>
                <a:lnTo>
                  <a:pt x="531" y="805"/>
                </a:lnTo>
                <a:lnTo>
                  <a:pt x="518" y="793"/>
                </a:lnTo>
                <a:lnTo>
                  <a:pt x="504" y="782"/>
                </a:lnTo>
                <a:lnTo>
                  <a:pt x="490" y="773"/>
                </a:lnTo>
                <a:lnTo>
                  <a:pt x="475" y="767"/>
                </a:lnTo>
                <a:lnTo>
                  <a:pt x="459" y="763"/>
                </a:lnTo>
                <a:lnTo>
                  <a:pt x="445" y="760"/>
                </a:lnTo>
                <a:lnTo>
                  <a:pt x="429" y="760"/>
                </a:lnTo>
                <a:lnTo>
                  <a:pt x="429" y="760"/>
                </a:lnTo>
                <a:lnTo>
                  <a:pt x="414" y="763"/>
                </a:lnTo>
                <a:lnTo>
                  <a:pt x="399" y="767"/>
                </a:lnTo>
                <a:lnTo>
                  <a:pt x="385" y="774"/>
                </a:lnTo>
                <a:lnTo>
                  <a:pt x="372" y="782"/>
                </a:lnTo>
                <a:lnTo>
                  <a:pt x="359" y="793"/>
                </a:lnTo>
                <a:lnTo>
                  <a:pt x="346" y="805"/>
                </a:lnTo>
                <a:lnTo>
                  <a:pt x="335" y="819"/>
                </a:lnTo>
                <a:lnTo>
                  <a:pt x="325" y="835"/>
                </a:lnTo>
                <a:lnTo>
                  <a:pt x="147" y="1141"/>
                </a:lnTo>
                <a:lnTo>
                  <a:pt x="147" y="1141"/>
                </a:lnTo>
                <a:lnTo>
                  <a:pt x="186" y="1165"/>
                </a:lnTo>
                <a:lnTo>
                  <a:pt x="223" y="1193"/>
                </a:lnTo>
                <a:lnTo>
                  <a:pt x="259" y="1220"/>
                </a:lnTo>
                <a:lnTo>
                  <a:pt x="293" y="1250"/>
                </a:lnTo>
                <a:lnTo>
                  <a:pt x="326" y="1280"/>
                </a:lnTo>
                <a:lnTo>
                  <a:pt x="356" y="1311"/>
                </a:lnTo>
                <a:lnTo>
                  <a:pt x="385" y="1346"/>
                </a:lnTo>
                <a:lnTo>
                  <a:pt x="412" y="1380"/>
                </a:lnTo>
                <a:lnTo>
                  <a:pt x="437" y="1416"/>
                </a:lnTo>
                <a:lnTo>
                  <a:pt x="461" y="1452"/>
                </a:lnTo>
                <a:lnTo>
                  <a:pt x="482" y="1491"/>
                </a:lnTo>
                <a:lnTo>
                  <a:pt x="501" y="1529"/>
                </a:lnTo>
                <a:lnTo>
                  <a:pt x="518" y="1568"/>
                </a:lnTo>
                <a:lnTo>
                  <a:pt x="534" y="1608"/>
                </a:lnTo>
                <a:lnTo>
                  <a:pt x="548" y="1649"/>
                </a:lnTo>
                <a:lnTo>
                  <a:pt x="560" y="1691"/>
                </a:lnTo>
                <a:lnTo>
                  <a:pt x="570" y="1733"/>
                </a:lnTo>
                <a:lnTo>
                  <a:pt x="578" y="1776"/>
                </a:lnTo>
                <a:lnTo>
                  <a:pt x="584" y="1818"/>
                </a:lnTo>
                <a:lnTo>
                  <a:pt x="588" y="1861"/>
                </a:lnTo>
                <a:lnTo>
                  <a:pt x="590" y="1904"/>
                </a:lnTo>
                <a:lnTo>
                  <a:pt x="590" y="1947"/>
                </a:lnTo>
                <a:lnTo>
                  <a:pt x="587" y="1990"/>
                </a:lnTo>
                <a:lnTo>
                  <a:pt x="583" y="2035"/>
                </a:lnTo>
                <a:lnTo>
                  <a:pt x="575" y="2078"/>
                </a:lnTo>
                <a:lnTo>
                  <a:pt x="567" y="2121"/>
                </a:lnTo>
                <a:lnTo>
                  <a:pt x="555" y="2164"/>
                </a:lnTo>
                <a:lnTo>
                  <a:pt x="543" y="2207"/>
                </a:lnTo>
                <a:lnTo>
                  <a:pt x="527" y="2248"/>
                </a:lnTo>
                <a:lnTo>
                  <a:pt x="510" y="2291"/>
                </a:lnTo>
                <a:lnTo>
                  <a:pt x="490" y="2331"/>
                </a:lnTo>
                <a:lnTo>
                  <a:pt x="467" y="2373"/>
                </a:lnTo>
                <a:lnTo>
                  <a:pt x="467" y="2373"/>
                </a:lnTo>
                <a:lnTo>
                  <a:pt x="452" y="2398"/>
                </a:lnTo>
                <a:lnTo>
                  <a:pt x="435" y="2423"/>
                </a:lnTo>
                <a:lnTo>
                  <a:pt x="418" y="2447"/>
                </a:lnTo>
                <a:lnTo>
                  <a:pt x="401" y="2472"/>
                </a:lnTo>
                <a:lnTo>
                  <a:pt x="382" y="2494"/>
                </a:lnTo>
                <a:lnTo>
                  <a:pt x="363" y="2516"/>
                </a:lnTo>
                <a:lnTo>
                  <a:pt x="343" y="2537"/>
                </a:lnTo>
                <a:lnTo>
                  <a:pt x="323" y="2559"/>
                </a:lnTo>
                <a:lnTo>
                  <a:pt x="303" y="2579"/>
                </a:lnTo>
                <a:lnTo>
                  <a:pt x="282" y="2598"/>
                </a:lnTo>
                <a:lnTo>
                  <a:pt x="260" y="2616"/>
                </a:lnTo>
                <a:lnTo>
                  <a:pt x="237" y="2633"/>
                </a:lnTo>
                <a:lnTo>
                  <a:pt x="215" y="2651"/>
                </a:lnTo>
                <a:lnTo>
                  <a:pt x="192" y="2668"/>
                </a:lnTo>
                <a:lnTo>
                  <a:pt x="167" y="2682"/>
                </a:lnTo>
                <a:lnTo>
                  <a:pt x="144" y="2698"/>
                </a:lnTo>
                <a:lnTo>
                  <a:pt x="319" y="3003"/>
                </a:lnTo>
                <a:lnTo>
                  <a:pt x="319" y="3003"/>
                </a:lnTo>
                <a:lnTo>
                  <a:pt x="329" y="3021"/>
                </a:lnTo>
                <a:lnTo>
                  <a:pt x="336" y="3040"/>
                </a:lnTo>
                <a:lnTo>
                  <a:pt x="342" y="3059"/>
                </a:lnTo>
                <a:lnTo>
                  <a:pt x="345" y="3077"/>
                </a:lnTo>
                <a:lnTo>
                  <a:pt x="345" y="3096"/>
                </a:lnTo>
                <a:lnTo>
                  <a:pt x="343" y="3113"/>
                </a:lnTo>
                <a:lnTo>
                  <a:pt x="339" y="3130"/>
                </a:lnTo>
                <a:lnTo>
                  <a:pt x="332" y="3146"/>
                </a:lnTo>
                <a:lnTo>
                  <a:pt x="332" y="3146"/>
                </a:lnTo>
                <a:lnTo>
                  <a:pt x="323" y="3162"/>
                </a:lnTo>
                <a:lnTo>
                  <a:pt x="313" y="3176"/>
                </a:lnTo>
                <a:lnTo>
                  <a:pt x="300" y="3188"/>
                </a:lnTo>
                <a:lnTo>
                  <a:pt x="286" y="3199"/>
                </a:lnTo>
                <a:lnTo>
                  <a:pt x="270" y="3208"/>
                </a:lnTo>
                <a:lnTo>
                  <a:pt x="252" y="3215"/>
                </a:lnTo>
                <a:lnTo>
                  <a:pt x="233" y="3222"/>
                </a:lnTo>
                <a:lnTo>
                  <a:pt x="212" y="3225"/>
                </a:lnTo>
                <a:lnTo>
                  <a:pt x="212" y="3225"/>
                </a:lnTo>
                <a:lnTo>
                  <a:pt x="202" y="3228"/>
                </a:lnTo>
                <a:lnTo>
                  <a:pt x="176" y="3235"/>
                </a:lnTo>
                <a:lnTo>
                  <a:pt x="157" y="3241"/>
                </a:lnTo>
                <a:lnTo>
                  <a:pt x="137" y="3248"/>
                </a:lnTo>
                <a:lnTo>
                  <a:pt x="116" y="3258"/>
                </a:lnTo>
                <a:lnTo>
                  <a:pt x="94" y="3269"/>
                </a:lnTo>
                <a:lnTo>
                  <a:pt x="94" y="3269"/>
                </a:lnTo>
                <a:lnTo>
                  <a:pt x="78" y="3279"/>
                </a:lnTo>
                <a:lnTo>
                  <a:pt x="63" y="3291"/>
                </a:lnTo>
                <a:lnTo>
                  <a:pt x="50" y="3304"/>
                </a:lnTo>
                <a:lnTo>
                  <a:pt x="38" y="3318"/>
                </a:lnTo>
                <a:lnTo>
                  <a:pt x="27" y="3334"/>
                </a:lnTo>
                <a:lnTo>
                  <a:pt x="18" y="3349"/>
                </a:lnTo>
                <a:lnTo>
                  <a:pt x="11" y="3365"/>
                </a:lnTo>
                <a:lnTo>
                  <a:pt x="7" y="3382"/>
                </a:lnTo>
                <a:lnTo>
                  <a:pt x="3" y="3401"/>
                </a:lnTo>
                <a:lnTo>
                  <a:pt x="0" y="3418"/>
                </a:lnTo>
                <a:lnTo>
                  <a:pt x="0" y="3437"/>
                </a:lnTo>
                <a:lnTo>
                  <a:pt x="1" y="3455"/>
                </a:lnTo>
                <a:lnTo>
                  <a:pt x="4" y="3473"/>
                </a:lnTo>
                <a:lnTo>
                  <a:pt x="8" y="3491"/>
                </a:lnTo>
                <a:lnTo>
                  <a:pt x="15" y="3508"/>
                </a:lnTo>
                <a:lnTo>
                  <a:pt x="24" y="3526"/>
                </a:lnTo>
                <a:lnTo>
                  <a:pt x="24" y="3526"/>
                </a:lnTo>
                <a:lnTo>
                  <a:pt x="34" y="3541"/>
                </a:lnTo>
                <a:lnTo>
                  <a:pt x="46" y="3556"/>
                </a:lnTo>
                <a:lnTo>
                  <a:pt x="58" y="3569"/>
                </a:lnTo>
                <a:lnTo>
                  <a:pt x="73" y="3581"/>
                </a:lnTo>
                <a:lnTo>
                  <a:pt x="87" y="3591"/>
                </a:lnTo>
                <a:lnTo>
                  <a:pt x="104" y="3600"/>
                </a:lnTo>
                <a:lnTo>
                  <a:pt x="120" y="3607"/>
                </a:lnTo>
                <a:lnTo>
                  <a:pt x="139" y="3613"/>
                </a:lnTo>
                <a:lnTo>
                  <a:pt x="139" y="3613"/>
                </a:lnTo>
                <a:lnTo>
                  <a:pt x="157" y="3617"/>
                </a:lnTo>
                <a:lnTo>
                  <a:pt x="174" y="3620"/>
                </a:lnTo>
                <a:lnTo>
                  <a:pt x="193" y="3620"/>
                </a:lnTo>
                <a:lnTo>
                  <a:pt x="212" y="3619"/>
                </a:lnTo>
                <a:lnTo>
                  <a:pt x="229" y="3616"/>
                </a:lnTo>
                <a:lnTo>
                  <a:pt x="247" y="3610"/>
                </a:lnTo>
                <a:lnTo>
                  <a:pt x="265" y="3603"/>
                </a:lnTo>
                <a:lnTo>
                  <a:pt x="280" y="3594"/>
                </a:lnTo>
                <a:lnTo>
                  <a:pt x="280" y="3594"/>
                </a:lnTo>
                <a:lnTo>
                  <a:pt x="302" y="3581"/>
                </a:lnTo>
                <a:lnTo>
                  <a:pt x="322" y="3569"/>
                </a:lnTo>
                <a:lnTo>
                  <a:pt x="338" y="3554"/>
                </a:lnTo>
                <a:lnTo>
                  <a:pt x="352" y="3543"/>
                </a:lnTo>
                <a:lnTo>
                  <a:pt x="371" y="3523"/>
                </a:lnTo>
                <a:lnTo>
                  <a:pt x="378" y="3516"/>
                </a:lnTo>
                <a:lnTo>
                  <a:pt x="378" y="3516"/>
                </a:lnTo>
                <a:lnTo>
                  <a:pt x="392" y="3500"/>
                </a:lnTo>
                <a:lnTo>
                  <a:pt x="406" y="3485"/>
                </a:lnTo>
                <a:lnTo>
                  <a:pt x="422" y="3474"/>
                </a:lnTo>
                <a:lnTo>
                  <a:pt x="438" y="3465"/>
                </a:lnTo>
                <a:lnTo>
                  <a:pt x="455" y="3458"/>
                </a:lnTo>
                <a:lnTo>
                  <a:pt x="472" y="3453"/>
                </a:lnTo>
                <a:lnTo>
                  <a:pt x="490" y="3451"/>
                </a:lnTo>
                <a:lnTo>
                  <a:pt x="507" y="3451"/>
                </a:lnTo>
                <a:lnTo>
                  <a:pt x="507" y="3451"/>
                </a:lnTo>
                <a:lnTo>
                  <a:pt x="524" y="3454"/>
                </a:lnTo>
                <a:lnTo>
                  <a:pt x="541" y="3458"/>
                </a:lnTo>
                <a:lnTo>
                  <a:pt x="557" y="3465"/>
                </a:lnTo>
                <a:lnTo>
                  <a:pt x="573" y="3475"/>
                </a:lnTo>
                <a:lnTo>
                  <a:pt x="587" y="3487"/>
                </a:lnTo>
                <a:lnTo>
                  <a:pt x="600" y="3501"/>
                </a:lnTo>
                <a:lnTo>
                  <a:pt x="613" y="3517"/>
                </a:lnTo>
                <a:lnTo>
                  <a:pt x="624" y="3534"/>
                </a:lnTo>
                <a:lnTo>
                  <a:pt x="802" y="3842"/>
                </a:lnTo>
                <a:lnTo>
                  <a:pt x="802" y="3842"/>
                </a:lnTo>
                <a:lnTo>
                  <a:pt x="862" y="3806"/>
                </a:lnTo>
                <a:lnTo>
                  <a:pt x="921" y="3769"/>
                </a:lnTo>
                <a:lnTo>
                  <a:pt x="979" y="3729"/>
                </a:lnTo>
                <a:lnTo>
                  <a:pt x="1035" y="3686"/>
                </a:lnTo>
                <a:lnTo>
                  <a:pt x="1091" y="3642"/>
                </a:lnTo>
                <a:lnTo>
                  <a:pt x="1146" y="3596"/>
                </a:lnTo>
                <a:lnTo>
                  <a:pt x="1200" y="3548"/>
                </a:lnTo>
                <a:lnTo>
                  <a:pt x="1252" y="3498"/>
                </a:lnTo>
                <a:lnTo>
                  <a:pt x="1302" y="3447"/>
                </a:lnTo>
                <a:lnTo>
                  <a:pt x="1350" y="3394"/>
                </a:lnTo>
                <a:lnTo>
                  <a:pt x="1398" y="3339"/>
                </a:lnTo>
                <a:lnTo>
                  <a:pt x="1443" y="3282"/>
                </a:lnTo>
                <a:lnTo>
                  <a:pt x="1488" y="3223"/>
                </a:lnTo>
                <a:lnTo>
                  <a:pt x="1529" y="3162"/>
                </a:lnTo>
                <a:lnTo>
                  <a:pt x="1569" y="3100"/>
                </a:lnTo>
                <a:lnTo>
                  <a:pt x="1610" y="3036"/>
                </a:lnTo>
                <a:lnTo>
                  <a:pt x="1610" y="3036"/>
                </a:lnTo>
                <a:lnTo>
                  <a:pt x="1637" y="2986"/>
                </a:lnTo>
                <a:lnTo>
                  <a:pt x="1664" y="2936"/>
                </a:lnTo>
                <a:lnTo>
                  <a:pt x="1690" y="2884"/>
                </a:lnTo>
                <a:lnTo>
                  <a:pt x="1713" y="2834"/>
                </a:lnTo>
                <a:lnTo>
                  <a:pt x="1736" y="2782"/>
                </a:lnTo>
                <a:lnTo>
                  <a:pt x="1757" y="2731"/>
                </a:lnTo>
                <a:lnTo>
                  <a:pt x="1776" y="2678"/>
                </a:lnTo>
                <a:lnTo>
                  <a:pt x="1794" y="2626"/>
                </a:lnTo>
                <a:lnTo>
                  <a:pt x="1812" y="2573"/>
                </a:lnTo>
                <a:lnTo>
                  <a:pt x="1827" y="2520"/>
                </a:lnTo>
                <a:lnTo>
                  <a:pt x="1842" y="2469"/>
                </a:lnTo>
                <a:lnTo>
                  <a:pt x="1855" y="2414"/>
                </a:lnTo>
                <a:lnTo>
                  <a:pt x="1866" y="2361"/>
                </a:lnTo>
                <a:lnTo>
                  <a:pt x="1876" y="2308"/>
                </a:lnTo>
                <a:lnTo>
                  <a:pt x="1885" y="2255"/>
                </a:lnTo>
                <a:lnTo>
                  <a:pt x="1892" y="2201"/>
                </a:lnTo>
                <a:lnTo>
                  <a:pt x="1899" y="2148"/>
                </a:lnTo>
                <a:lnTo>
                  <a:pt x="1903" y="2093"/>
                </a:lnTo>
                <a:lnTo>
                  <a:pt x="1908" y="2040"/>
                </a:lnTo>
                <a:lnTo>
                  <a:pt x="1909" y="1986"/>
                </a:lnTo>
                <a:lnTo>
                  <a:pt x="1910" y="1933"/>
                </a:lnTo>
                <a:lnTo>
                  <a:pt x="1910" y="1880"/>
                </a:lnTo>
                <a:lnTo>
                  <a:pt x="1909" y="1826"/>
                </a:lnTo>
                <a:lnTo>
                  <a:pt x="1905" y="1773"/>
                </a:lnTo>
                <a:lnTo>
                  <a:pt x="1902" y="1720"/>
                </a:lnTo>
                <a:lnTo>
                  <a:pt x="1896" y="1667"/>
                </a:lnTo>
                <a:lnTo>
                  <a:pt x="1889" y="1614"/>
                </a:lnTo>
                <a:lnTo>
                  <a:pt x="1880" y="1561"/>
                </a:lnTo>
                <a:lnTo>
                  <a:pt x="1872" y="1508"/>
                </a:lnTo>
                <a:lnTo>
                  <a:pt x="1862" y="1456"/>
                </a:lnTo>
                <a:lnTo>
                  <a:pt x="1850" y="1405"/>
                </a:lnTo>
                <a:lnTo>
                  <a:pt x="1837" y="1353"/>
                </a:lnTo>
                <a:lnTo>
                  <a:pt x="1823" y="1301"/>
                </a:lnTo>
                <a:lnTo>
                  <a:pt x="1807" y="1250"/>
                </a:lnTo>
                <a:lnTo>
                  <a:pt x="1790" y="1200"/>
                </a:lnTo>
                <a:lnTo>
                  <a:pt x="1773" y="1150"/>
                </a:lnTo>
                <a:lnTo>
                  <a:pt x="1754" y="1100"/>
                </a:lnTo>
                <a:lnTo>
                  <a:pt x="1734" y="1051"/>
                </a:lnTo>
                <a:lnTo>
                  <a:pt x="1713" y="1001"/>
                </a:lnTo>
                <a:lnTo>
                  <a:pt x="1690" y="953"/>
                </a:lnTo>
                <a:lnTo>
                  <a:pt x="1665" y="905"/>
                </a:lnTo>
                <a:lnTo>
                  <a:pt x="1641" y="858"/>
                </a:lnTo>
                <a:lnTo>
                  <a:pt x="1615" y="812"/>
                </a:lnTo>
                <a:lnTo>
                  <a:pt x="1588" y="764"/>
                </a:lnTo>
                <a:lnTo>
                  <a:pt x="1559" y="719"/>
                </a:lnTo>
                <a:lnTo>
                  <a:pt x="1529" y="674"/>
                </a:lnTo>
                <a:lnTo>
                  <a:pt x="1499" y="630"/>
                </a:lnTo>
                <a:lnTo>
                  <a:pt x="1468" y="587"/>
                </a:lnTo>
                <a:lnTo>
                  <a:pt x="1435" y="544"/>
                </a:lnTo>
                <a:lnTo>
                  <a:pt x="1400" y="501"/>
                </a:lnTo>
                <a:lnTo>
                  <a:pt x="1366" y="459"/>
                </a:lnTo>
                <a:lnTo>
                  <a:pt x="1329" y="419"/>
                </a:lnTo>
                <a:lnTo>
                  <a:pt x="1292" y="379"/>
                </a:lnTo>
                <a:lnTo>
                  <a:pt x="1253" y="341"/>
                </a:lnTo>
                <a:lnTo>
                  <a:pt x="1214" y="302"/>
                </a:lnTo>
                <a:lnTo>
                  <a:pt x="1173" y="265"/>
                </a:lnTo>
                <a:lnTo>
                  <a:pt x="1131" y="229"/>
                </a:lnTo>
                <a:lnTo>
                  <a:pt x="1090" y="193"/>
                </a:lnTo>
                <a:lnTo>
                  <a:pt x="1045" y="159"/>
                </a:lnTo>
                <a:lnTo>
                  <a:pt x="1001" y="124"/>
                </a:lnTo>
                <a:lnTo>
                  <a:pt x="955" y="91"/>
                </a:lnTo>
                <a:lnTo>
                  <a:pt x="908" y="60"/>
                </a:lnTo>
                <a:lnTo>
                  <a:pt x="859" y="30"/>
                </a:lnTo>
                <a:lnTo>
                  <a:pt x="810" y="0"/>
                </a:lnTo>
                <a:lnTo>
                  <a:pt x="633" y="3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 name="Freeform 21">
            <a:extLst>
              <a:ext uri="{FF2B5EF4-FFF2-40B4-BE49-F238E27FC236}">
                <a16:creationId xmlns:a16="http://schemas.microsoft.com/office/drawing/2014/main" id="{82EB8835-0097-DBE5-8154-8E0FA249BA52}"/>
              </a:ext>
            </a:extLst>
          </p:cNvPr>
          <p:cNvSpPr>
            <a:spLocks/>
          </p:cNvSpPr>
          <p:nvPr/>
        </p:nvSpPr>
        <p:spPr bwMode="auto">
          <a:xfrm>
            <a:off x="4167642" y="3273194"/>
            <a:ext cx="2771381" cy="2280839"/>
          </a:xfrm>
          <a:custGeom>
            <a:avLst/>
            <a:gdLst>
              <a:gd name="T0" fmla="*/ 3113 w 3324"/>
              <a:gd name="T1" fmla="*/ 2095 h 2738"/>
              <a:gd name="T2" fmla="*/ 3043 w 3324"/>
              <a:gd name="T3" fmla="*/ 2063 h 2738"/>
              <a:gd name="T4" fmla="*/ 2983 w 3324"/>
              <a:gd name="T5" fmla="*/ 2076 h 2738"/>
              <a:gd name="T6" fmla="*/ 2930 w 3324"/>
              <a:gd name="T7" fmla="*/ 2121 h 2738"/>
              <a:gd name="T8" fmla="*/ 2850 w 3324"/>
              <a:gd name="T9" fmla="*/ 2191 h 2738"/>
              <a:gd name="T10" fmla="*/ 2771 w 3324"/>
              <a:gd name="T11" fmla="*/ 2227 h 2738"/>
              <a:gd name="T12" fmla="*/ 2672 w 3324"/>
              <a:gd name="T13" fmla="*/ 2225 h 2738"/>
              <a:gd name="T14" fmla="*/ 2622 w 3324"/>
              <a:gd name="T15" fmla="*/ 2204 h 2738"/>
              <a:gd name="T16" fmla="*/ 2581 w 3324"/>
              <a:gd name="T17" fmla="*/ 2172 h 2738"/>
              <a:gd name="T18" fmla="*/ 2548 w 3324"/>
              <a:gd name="T19" fmla="*/ 2129 h 2738"/>
              <a:gd name="T20" fmla="*/ 2520 w 3324"/>
              <a:gd name="T21" fmla="*/ 2032 h 2738"/>
              <a:gd name="T22" fmla="*/ 2542 w 3324"/>
              <a:gd name="T23" fmla="*/ 1936 h 2738"/>
              <a:gd name="T24" fmla="*/ 2606 w 3324"/>
              <a:gd name="T25" fmla="*/ 1860 h 2738"/>
              <a:gd name="T26" fmla="*/ 2690 w 3324"/>
              <a:gd name="T27" fmla="*/ 1818 h 2738"/>
              <a:gd name="T28" fmla="*/ 2765 w 3324"/>
              <a:gd name="T29" fmla="*/ 1800 h 2738"/>
              <a:gd name="T30" fmla="*/ 2837 w 3324"/>
              <a:gd name="T31" fmla="*/ 1760 h 2738"/>
              <a:gd name="T32" fmla="*/ 2864 w 3324"/>
              <a:gd name="T33" fmla="*/ 1705 h 2738"/>
              <a:gd name="T34" fmla="*/ 2851 w 3324"/>
              <a:gd name="T35" fmla="*/ 1624 h 2738"/>
              <a:gd name="T36" fmla="*/ 2615 w 3324"/>
              <a:gd name="T37" fmla="*/ 1327 h 2738"/>
              <a:gd name="T38" fmla="*/ 2480 w 3324"/>
              <a:gd name="T39" fmla="*/ 1379 h 2738"/>
              <a:gd name="T40" fmla="*/ 2340 w 3324"/>
              <a:gd name="T41" fmla="*/ 1409 h 2738"/>
              <a:gd name="T42" fmla="*/ 2195 w 3324"/>
              <a:gd name="T43" fmla="*/ 1416 h 2738"/>
              <a:gd name="T44" fmla="*/ 2051 w 3324"/>
              <a:gd name="T45" fmla="*/ 1400 h 2738"/>
              <a:gd name="T46" fmla="*/ 1907 w 3324"/>
              <a:gd name="T47" fmla="*/ 1360 h 2738"/>
              <a:gd name="T48" fmla="*/ 1770 w 3324"/>
              <a:gd name="T49" fmla="*/ 1294 h 2738"/>
              <a:gd name="T50" fmla="*/ 1668 w 3324"/>
              <a:gd name="T51" fmla="*/ 1225 h 2738"/>
              <a:gd name="T52" fmla="*/ 1558 w 3324"/>
              <a:gd name="T53" fmla="*/ 1125 h 2738"/>
              <a:gd name="T54" fmla="*/ 1468 w 3324"/>
              <a:gd name="T55" fmla="*/ 1009 h 2738"/>
              <a:gd name="T56" fmla="*/ 1399 w 3324"/>
              <a:gd name="T57" fmla="*/ 882 h 2738"/>
              <a:gd name="T58" fmla="*/ 1350 w 3324"/>
              <a:gd name="T59" fmla="*/ 746 h 2738"/>
              <a:gd name="T60" fmla="*/ 1325 w 3324"/>
              <a:gd name="T61" fmla="*/ 604 h 2738"/>
              <a:gd name="T62" fmla="*/ 966 w 3324"/>
              <a:gd name="T63" fmla="*/ 515 h 2738"/>
              <a:gd name="T64" fmla="*/ 873 w 3324"/>
              <a:gd name="T65" fmla="*/ 491 h 2738"/>
              <a:gd name="T66" fmla="*/ 827 w 3324"/>
              <a:gd name="T67" fmla="*/ 439 h 2738"/>
              <a:gd name="T68" fmla="*/ 816 w 3324"/>
              <a:gd name="T69" fmla="*/ 350 h 2738"/>
              <a:gd name="T70" fmla="*/ 839 w 3324"/>
              <a:gd name="T71" fmla="*/ 275 h 2738"/>
              <a:gd name="T72" fmla="*/ 849 w 3324"/>
              <a:gd name="T73" fmla="*/ 187 h 2738"/>
              <a:gd name="T74" fmla="*/ 826 w 3324"/>
              <a:gd name="T75" fmla="*/ 98 h 2738"/>
              <a:gd name="T76" fmla="*/ 766 w 3324"/>
              <a:gd name="T77" fmla="*/ 31 h 2738"/>
              <a:gd name="T78" fmla="*/ 681 w 3324"/>
              <a:gd name="T79" fmla="*/ 0 h 2738"/>
              <a:gd name="T80" fmla="*/ 607 w 3324"/>
              <a:gd name="T81" fmla="*/ 7 h 2738"/>
              <a:gd name="T82" fmla="*/ 528 w 3324"/>
              <a:gd name="T83" fmla="*/ 54 h 2738"/>
              <a:gd name="T84" fmla="*/ 488 w 3324"/>
              <a:gd name="T85" fmla="*/ 114 h 2738"/>
              <a:gd name="T86" fmla="*/ 474 w 3324"/>
              <a:gd name="T87" fmla="*/ 186 h 2738"/>
              <a:gd name="T88" fmla="*/ 491 w 3324"/>
              <a:gd name="T89" fmla="*/ 300 h 2738"/>
              <a:gd name="T90" fmla="*/ 507 w 3324"/>
              <a:gd name="T91" fmla="*/ 369 h 2738"/>
              <a:gd name="T92" fmla="*/ 485 w 3324"/>
              <a:gd name="T93" fmla="*/ 454 h 2738"/>
              <a:gd name="T94" fmla="*/ 431 w 3324"/>
              <a:gd name="T95" fmla="*/ 498 h 2738"/>
              <a:gd name="T96" fmla="*/ 0 w 3324"/>
              <a:gd name="T97" fmla="*/ 514 h 2738"/>
              <a:gd name="T98" fmla="*/ 18 w 3324"/>
              <a:gd name="T99" fmla="*/ 799 h 2738"/>
              <a:gd name="T100" fmla="*/ 93 w 3324"/>
              <a:gd name="T101" fmla="*/ 1147 h 2738"/>
              <a:gd name="T102" fmla="*/ 220 w 3324"/>
              <a:gd name="T103" fmla="*/ 1480 h 2738"/>
              <a:gd name="T104" fmla="*/ 402 w 3324"/>
              <a:gd name="T105" fmla="*/ 1790 h 2738"/>
              <a:gd name="T106" fmla="*/ 634 w 3324"/>
              <a:gd name="T107" fmla="*/ 2069 h 2738"/>
              <a:gd name="T108" fmla="*/ 915 w 3324"/>
              <a:gd name="T109" fmla="*/ 2311 h 2738"/>
              <a:gd name="T110" fmla="*/ 1174 w 3324"/>
              <a:gd name="T111" fmla="*/ 2473 h 2738"/>
              <a:gd name="T112" fmla="*/ 1518 w 3324"/>
              <a:gd name="T113" fmla="*/ 2622 h 2738"/>
              <a:gd name="T114" fmla="*/ 1873 w 3324"/>
              <a:gd name="T115" fmla="*/ 2709 h 2738"/>
              <a:gd name="T116" fmla="*/ 2233 w 3324"/>
              <a:gd name="T117" fmla="*/ 2738 h 2738"/>
              <a:gd name="T118" fmla="*/ 2588 w 3324"/>
              <a:gd name="T119" fmla="*/ 2708 h 2738"/>
              <a:gd name="T120" fmla="*/ 2933 w 3324"/>
              <a:gd name="T121" fmla="*/ 2620 h 2738"/>
              <a:gd name="T122" fmla="*/ 3261 w 3324"/>
              <a:gd name="T123" fmla="*/ 248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4" h="2738">
                <a:moveTo>
                  <a:pt x="3148" y="2138"/>
                </a:moveTo>
                <a:lnTo>
                  <a:pt x="3148" y="2138"/>
                </a:lnTo>
                <a:lnTo>
                  <a:pt x="3136" y="2122"/>
                </a:lnTo>
                <a:lnTo>
                  <a:pt x="3126" y="2108"/>
                </a:lnTo>
                <a:lnTo>
                  <a:pt x="3113" y="2095"/>
                </a:lnTo>
                <a:lnTo>
                  <a:pt x="3101" y="2085"/>
                </a:lnTo>
                <a:lnTo>
                  <a:pt x="3088" y="2076"/>
                </a:lnTo>
                <a:lnTo>
                  <a:pt x="3073" y="2070"/>
                </a:lnTo>
                <a:lnTo>
                  <a:pt x="3059" y="2065"/>
                </a:lnTo>
                <a:lnTo>
                  <a:pt x="3043" y="2063"/>
                </a:lnTo>
                <a:lnTo>
                  <a:pt x="3043" y="2063"/>
                </a:lnTo>
                <a:lnTo>
                  <a:pt x="3028" y="2063"/>
                </a:lnTo>
                <a:lnTo>
                  <a:pt x="3013" y="2065"/>
                </a:lnTo>
                <a:lnTo>
                  <a:pt x="2997" y="2069"/>
                </a:lnTo>
                <a:lnTo>
                  <a:pt x="2983" y="2076"/>
                </a:lnTo>
                <a:lnTo>
                  <a:pt x="2969" y="2083"/>
                </a:lnTo>
                <a:lnTo>
                  <a:pt x="2956" y="2095"/>
                </a:lnTo>
                <a:lnTo>
                  <a:pt x="2942" y="2106"/>
                </a:lnTo>
                <a:lnTo>
                  <a:pt x="2930" y="2121"/>
                </a:lnTo>
                <a:lnTo>
                  <a:pt x="2930" y="2121"/>
                </a:lnTo>
                <a:lnTo>
                  <a:pt x="2922" y="2129"/>
                </a:lnTo>
                <a:lnTo>
                  <a:pt x="2901" y="2151"/>
                </a:lnTo>
                <a:lnTo>
                  <a:pt x="2887" y="2162"/>
                </a:lnTo>
                <a:lnTo>
                  <a:pt x="2870" y="2176"/>
                </a:lnTo>
                <a:lnTo>
                  <a:pt x="2850" y="2191"/>
                </a:lnTo>
                <a:lnTo>
                  <a:pt x="2827" y="2205"/>
                </a:lnTo>
                <a:lnTo>
                  <a:pt x="2827" y="2205"/>
                </a:lnTo>
                <a:lnTo>
                  <a:pt x="2810" y="2214"/>
                </a:lnTo>
                <a:lnTo>
                  <a:pt x="2791" y="2221"/>
                </a:lnTo>
                <a:lnTo>
                  <a:pt x="2771" y="2227"/>
                </a:lnTo>
                <a:lnTo>
                  <a:pt x="2751" y="2231"/>
                </a:lnTo>
                <a:lnTo>
                  <a:pt x="2731" y="2232"/>
                </a:lnTo>
                <a:lnTo>
                  <a:pt x="2712" y="2232"/>
                </a:lnTo>
                <a:lnTo>
                  <a:pt x="2692" y="2229"/>
                </a:lnTo>
                <a:lnTo>
                  <a:pt x="2672" y="2225"/>
                </a:lnTo>
                <a:lnTo>
                  <a:pt x="2672" y="2225"/>
                </a:lnTo>
                <a:lnTo>
                  <a:pt x="2659" y="2221"/>
                </a:lnTo>
                <a:lnTo>
                  <a:pt x="2647" y="2217"/>
                </a:lnTo>
                <a:lnTo>
                  <a:pt x="2634" y="2211"/>
                </a:lnTo>
                <a:lnTo>
                  <a:pt x="2622" y="2204"/>
                </a:lnTo>
                <a:lnTo>
                  <a:pt x="2622" y="2204"/>
                </a:lnTo>
                <a:lnTo>
                  <a:pt x="2611" y="2196"/>
                </a:lnTo>
                <a:lnTo>
                  <a:pt x="2601" y="2189"/>
                </a:lnTo>
                <a:lnTo>
                  <a:pt x="2589" y="2181"/>
                </a:lnTo>
                <a:lnTo>
                  <a:pt x="2581" y="2172"/>
                </a:lnTo>
                <a:lnTo>
                  <a:pt x="2571" y="2162"/>
                </a:lnTo>
                <a:lnTo>
                  <a:pt x="2562" y="2152"/>
                </a:lnTo>
                <a:lnTo>
                  <a:pt x="2555" y="2141"/>
                </a:lnTo>
                <a:lnTo>
                  <a:pt x="2548" y="2129"/>
                </a:lnTo>
                <a:lnTo>
                  <a:pt x="2548" y="2129"/>
                </a:lnTo>
                <a:lnTo>
                  <a:pt x="2538" y="2111"/>
                </a:lnTo>
                <a:lnTo>
                  <a:pt x="2531" y="2090"/>
                </a:lnTo>
                <a:lnTo>
                  <a:pt x="2525" y="2072"/>
                </a:lnTo>
                <a:lnTo>
                  <a:pt x="2522" y="2052"/>
                </a:lnTo>
                <a:lnTo>
                  <a:pt x="2520" y="2032"/>
                </a:lnTo>
                <a:lnTo>
                  <a:pt x="2520" y="2012"/>
                </a:lnTo>
                <a:lnTo>
                  <a:pt x="2523" y="1993"/>
                </a:lnTo>
                <a:lnTo>
                  <a:pt x="2528" y="1973"/>
                </a:lnTo>
                <a:lnTo>
                  <a:pt x="2533" y="1954"/>
                </a:lnTo>
                <a:lnTo>
                  <a:pt x="2542" y="1936"/>
                </a:lnTo>
                <a:lnTo>
                  <a:pt x="2551" y="1919"/>
                </a:lnTo>
                <a:lnTo>
                  <a:pt x="2562" y="1903"/>
                </a:lnTo>
                <a:lnTo>
                  <a:pt x="2575" y="1887"/>
                </a:lnTo>
                <a:lnTo>
                  <a:pt x="2589" y="1873"/>
                </a:lnTo>
                <a:lnTo>
                  <a:pt x="2606" y="1860"/>
                </a:lnTo>
                <a:lnTo>
                  <a:pt x="2624" y="1848"/>
                </a:lnTo>
                <a:lnTo>
                  <a:pt x="2624" y="1848"/>
                </a:lnTo>
                <a:lnTo>
                  <a:pt x="2647" y="1837"/>
                </a:lnTo>
                <a:lnTo>
                  <a:pt x="2669" y="1827"/>
                </a:lnTo>
                <a:lnTo>
                  <a:pt x="2690" y="1818"/>
                </a:lnTo>
                <a:lnTo>
                  <a:pt x="2708" y="1813"/>
                </a:lnTo>
                <a:lnTo>
                  <a:pt x="2735" y="1805"/>
                </a:lnTo>
                <a:lnTo>
                  <a:pt x="2747" y="1804"/>
                </a:lnTo>
                <a:lnTo>
                  <a:pt x="2747" y="1804"/>
                </a:lnTo>
                <a:lnTo>
                  <a:pt x="2765" y="1800"/>
                </a:lnTo>
                <a:lnTo>
                  <a:pt x="2783" y="1794"/>
                </a:lnTo>
                <a:lnTo>
                  <a:pt x="2800" y="1788"/>
                </a:lnTo>
                <a:lnTo>
                  <a:pt x="2814" y="1780"/>
                </a:lnTo>
                <a:lnTo>
                  <a:pt x="2827" y="1770"/>
                </a:lnTo>
                <a:lnTo>
                  <a:pt x="2837" y="1760"/>
                </a:lnTo>
                <a:lnTo>
                  <a:pt x="2847" y="1747"/>
                </a:lnTo>
                <a:lnTo>
                  <a:pt x="2854" y="1734"/>
                </a:lnTo>
                <a:lnTo>
                  <a:pt x="2854" y="1734"/>
                </a:lnTo>
                <a:lnTo>
                  <a:pt x="2860" y="1720"/>
                </a:lnTo>
                <a:lnTo>
                  <a:pt x="2864" y="1705"/>
                </a:lnTo>
                <a:lnTo>
                  <a:pt x="2866" y="1689"/>
                </a:lnTo>
                <a:lnTo>
                  <a:pt x="2866" y="1674"/>
                </a:lnTo>
                <a:lnTo>
                  <a:pt x="2863" y="1657"/>
                </a:lnTo>
                <a:lnTo>
                  <a:pt x="2859" y="1641"/>
                </a:lnTo>
                <a:lnTo>
                  <a:pt x="2851" y="1624"/>
                </a:lnTo>
                <a:lnTo>
                  <a:pt x="2843" y="1606"/>
                </a:lnTo>
                <a:lnTo>
                  <a:pt x="2667" y="1301"/>
                </a:lnTo>
                <a:lnTo>
                  <a:pt x="2667" y="1301"/>
                </a:lnTo>
                <a:lnTo>
                  <a:pt x="2641" y="1314"/>
                </a:lnTo>
                <a:lnTo>
                  <a:pt x="2615" y="1327"/>
                </a:lnTo>
                <a:lnTo>
                  <a:pt x="2589" y="1340"/>
                </a:lnTo>
                <a:lnTo>
                  <a:pt x="2562" y="1350"/>
                </a:lnTo>
                <a:lnTo>
                  <a:pt x="2536" y="1362"/>
                </a:lnTo>
                <a:lnTo>
                  <a:pt x="2509" y="1370"/>
                </a:lnTo>
                <a:lnTo>
                  <a:pt x="2480" y="1379"/>
                </a:lnTo>
                <a:lnTo>
                  <a:pt x="2453" y="1387"/>
                </a:lnTo>
                <a:lnTo>
                  <a:pt x="2426" y="1394"/>
                </a:lnTo>
                <a:lnTo>
                  <a:pt x="2397" y="1400"/>
                </a:lnTo>
                <a:lnTo>
                  <a:pt x="2369" y="1405"/>
                </a:lnTo>
                <a:lnTo>
                  <a:pt x="2340" y="1409"/>
                </a:lnTo>
                <a:lnTo>
                  <a:pt x="2311" y="1413"/>
                </a:lnTo>
                <a:lnTo>
                  <a:pt x="2283" y="1415"/>
                </a:lnTo>
                <a:lnTo>
                  <a:pt x="2254" y="1416"/>
                </a:lnTo>
                <a:lnTo>
                  <a:pt x="2225" y="1417"/>
                </a:lnTo>
                <a:lnTo>
                  <a:pt x="2195" y="1416"/>
                </a:lnTo>
                <a:lnTo>
                  <a:pt x="2167" y="1415"/>
                </a:lnTo>
                <a:lnTo>
                  <a:pt x="2138" y="1413"/>
                </a:lnTo>
                <a:lnTo>
                  <a:pt x="2109" y="1410"/>
                </a:lnTo>
                <a:lnTo>
                  <a:pt x="2079" y="1406"/>
                </a:lnTo>
                <a:lnTo>
                  <a:pt x="2051" y="1400"/>
                </a:lnTo>
                <a:lnTo>
                  <a:pt x="2022" y="1394"/>
                </a:lnTo>
                <a:lnTo>
                  <a:pt x="1993" y="1387"/>
                </a:lnTo>
                <a:lnTo>
                  <a:pt x="1965" y="1379"/>
                </a:lnTo>
                <a:lnTo>
                  <a:pt x="1936" y="1370"/>
                </a:lnTo>
                <a:lnTo>
                  <a:pt x="1907" y="1360"/>
                </a:lnTo>
                <a:lnTo>
                  <a:pt x="1880" y="1349"/>
                </a:lnTo>
                <a:lnTo>
                  <a:pt x="1852" y="1337"/>
                </a:lnTo>
                <a:lnTo>
                  <a:pt x="1824" y="1324"/>
                </a:lnTo>
                <a:lnTo>
                  <a:pt x="1797" y="1310"/>
                </a:lnTo>
                <a:lnTo>
                  <a:pt x="1770" y="1294"/>
                </a:lnTo>
                <a:lnTo>
                  <a:pt x="1770" y="1294"/>
                </a:lnTo>
                <a:lnTo>
                  <a:pt x="1744" y="1278"/>
                </a:lnTo>
                <a:lnTo>
                  <a:pt x="1717" y="1261"/>
                </a:lnTo>
                <a:lnTo>
                  <a:pt x="1693" y="1244"/>
                </a:lnTo>
                <a:lnTo>
                  <a:pt x="1668" y="1225"/>
                </a:lnTo>
                <a:lnTo>
                  <a:pt x="1645" y="1207"/>
                </a:lnTo>
                <a:lnTo>
                  <a:pt x="1622" y="1187"/>
                </a:lnTo>
                <a:lnTo>
                  <a:pt x="1600" y="1167"/>
                </a:lnTo>
                <a:lnTo>
                  <a:pt x="1579" y="1147"/>
                </a:lnTo>
                <a:lnTo>
                  <a:pt x="1558" y="1125"/>
                </a:lnTo>
                <a:lnTo>
                  <a:pt x="1539" y="1102"/>
                </a:lnTo>
                <a:lnTo>
                  <a:pt x="1519" y="1079"/>
                </a:lnTo>
                <a:lnTo>
                  <a:pt x="1502" y="1056"/>
                </a:lnTo>
                <a:lnTo>
                  <a:pt x="1485" y="1034"/>
                </a:lnTo>
                <a:lnTo>
                  <a:pt x="1468" y="1009"/>
                </a:lnTo>
                <a:lnTo>
                  <a:pt x="1453" y="985"/>
                </a:lnTo>
                <a:lnTo>
                  <a:pt x="1438" y="959"/>
                </a:lnTo>
                <a:lnTo>
                  <a:pt x="1425" y="933"/>
                </a:lnTo>
                <a:lnTo>
                  <a:pt x="1410" y="908"/>
                </a:lnTo>
                <a:lnTo>
                  <a:pt x="1399" y="882"/>
                </a:lnTo>
                <a:lnTo>
                  <a:pt x="1388" y="855"/>
                </a:lnTo>
                <a:lnTo>
                  <a:pt x="1378" y="827"/>
                </a:lnTo>
                <a:lnTo>
                  <a:pt x="1367" y="800"/>
                </a:lnTo>
                <a:lnTo>
                  <a:pt x="1359" y="773"/>
                </a:lnTo>
                <a:lnTo>
                  <a:pt x="1350" y="746"/>
                </a:lnTo>
                <a:lnTo>
                  <a:pt x="1343" y="717"/>
                </a:lnTo>
                <a:lnTo>
                  <a:pt x="1337" y="688"/>
                </a:lnTo>
                <a:lnTo>
                  <a:pt x="1333" y="661"/>
                </a:lnTo>
                <a:lnTo>
                  <a:pt x="1329" y="633"/>
                </a:lnTo>
                <a:lnTo>
                  <a:pt x="1325" y="604"/>
                </a:lnTo>
                <a:lnTo>
                  <a:pt x="1323" y="574"/>
                </a:lnTo>
                <a:lnTo>
                  <a:pt x="1322" y="545"/>
                </a:lnTo>
                <a:lnTo>
                  <a:pt x="1320" y="517"/>
                </a:lnTo>
                <a:lnTo>
                  <a:pt x="966" y="515"/>
                </a:lnTo>
                <a:lnTo>
                  <a:pt x="966" y="515"/>
                </a:lnTo>
                <a:lnTo>
                  <a:pt x="945" y="515"/>
                </a:lnTo>
                <a:lnTo>
                  <a:pt x="925" y="512"/>
                </a:lnTo>
                <a:lnTo>
                  <a:pt x="906" y="507"/>
                </a:lnTo>
                <a:lnTo>
                  <a:pt x="889" y="499"/>
                </a:lnTo>
                <a:lnTo>
                  <a:pt x="873" y="491"/>
                </a:lnTo>
                <a:lnTo>
                  <a:pt x="859" y="481"/>
                </a:lnTo>
                <a:lnTo>
                  <a:pt x="846" y="469"/>
                </a:lnTo>
                <a:lnTo>
                  <a:pt x="836" y="455"/>
                </a:lnTo>
                <a:lnTo>
                  <a:pt x="836" y="455"/>
                </a:lnTo>
                <a:lnTo>
                  <a:pt x="827" y="439"/>
                </a:lnTo>
                <a:lnTo>
                  <a:pt x="820" y="423"/>
                </a:lnTo>
                <a:lnTo>
                  <a:pt x="816" y="406"/>
                </a:lnTo>
                <a:lnTo>
                  <a:pt x="815" y="389"/>
                </a:lnTo>
                <a:lnTo>
                  <a:pt x="815" y="371"/>
                </a:lnTo>
                <a:lnTo>
                  <a:pt x="816" y="350"/>
                </a:lnTo>
                <a:lnTo>
                  <a:pt x="820" y="332"/>
                </a:lnTo>
                <a:lnTo>
                  <a:pt x="827" y="312"/>
                </a:lnTo>
                <a:lnTo>
                  <a:pt x="827" y="312"/>
                </a:lnTo>
                <a:lnTo>
                  <a:pt x="832" y="302"/>
                </a:lnTo>
                <a:lnTo>
                  <a:pt x="839" y="275"/>
                </a:lnTo>
                <a:lnTo>
                  <a:pt x="842" y="257"/>
                </a:lnTo>
                <a:lnTo>
                  <a:pt x="846" y="236"/>
                </a:lnTo>
                <a:lnTo>
                  <a:pt x="848" y="213"/>
                </a:lnTo>
                <a:lnTo>
                  <a:pt x="849" y="187"/>
                </a:lnTo>
                <a:lnTo>
                  <a:pt x="849" y="187"/>
                </a:lnTo>
                <a:lnTo>
                  <a:pt x="848" y="169"/>
                </a:lnTo>
                <a:lnTo>
                  <a:pt x="845" y="150"/>
                </a:lnTo>
                <a:lnTo>
                  <a:pt x="840" y="131"/>
                </a:lnTo>
                <a:lnTo>
                  <a:pt x="835" y="114"/>
                </a:lnTo>
                <a:lnTo>
                  <a:pt x="826" y="98"/>
                </a:lnTo>
                <a:lnTo>
                  <a:pt x="817" y="83"/>
                </a:lnTo>
                <a:lnTo>
                  <a:pt x="806" y="68"/>
                </a:lnTo>
                <a:lnTo>
                  <a:pt x="795" y="54"/>
                </a:lnTo>
                <a:lnTo>
                  <a:pt x="780" y="43"/>
                </a:lnTo>
                <a:lnTo>
                  <a:pt x="766" y="31"/>
                </a:lnTo>
                <a:lnTo>
                  <a:pt x="752" y="22"/>
                </a:lnTo>
                <a:lnTo>
                  <a:pt x="734" y="14"/>
                </a:lnTo>
                <a:lnTo>
                  <a:pt x="717" y="8"/>
                </a:lnTo>
                <a:lnTo>
                  <a:pt x="700" y="2"/>
                </a:lnTo>
                <a:lnTo>
                  <a:pt x="681" y="0"/>
                </a:lnTo>
                <a:lnTo>
                  <a:pt x="661" y="0"/>
                </a:lnTo>
                <a:lnTo>
                  <a:pt x="661" y="0"/>
                </a:lnTo>
                <a:lnTo>
                  <a:pt x="643" y="0"/>
                </a:lnTo>
                <a:lnTo>
                  <a:pt x="624" y="2"/>
                </a:lnTo>
                <a:lnTo>
                  <a:pt x="607" y="7"/>
                </a:lnTo>
                <a:lnTo>
                  <a:pt x="590" y="12"/>
                </a:lnTo>
                <a:lnTo>
                  <a:pt x="573" y="21"/>
                </a:lnTo>
                <a:lnTo>
                  <a:pt x="557" y="30"/>
                </a:lnTo>
                <a:lnTo>
                  <a:pt x="542" y="41"/>
                </a:lnTo>
                <a:lnTo>
                  <a:pt x="528" y="54"/>
                </a:lnTo>
                <a:lnTo>
                  <a:pt x="528" y="54"/>
                </a:lnTo>
                <a:lnTo>
                  <a:pt x="517" y="67"/>
                </a:lnTo>
                <a:lnTo>
                  <a:pt x="505" y="83"/>
                </a:lnTo>
                <a:lnTo>
                  <a:pt x="495" y="98"/>
                </a:lnTo>
                <a:lnTo>
                  <a:pt x="488" y="114"/>
                </a:lnTo>
                <a:lnTo>
                  <a:pt x="481" y="131"/>
                </a:lnTo>
                <a:lnTo>
                  <a:pt x="477" y="150"/>
                </a:lnTo>
                <a:lnTo>
                  <a:pt x="474" y="167"/>
                </a:lnTo>
                <a:lnTo>
                  <a:pt x="474" y="186"/>
                </a:lnTo>
                <a:lnTo>
                  <a:pt x="474" y="186"/>
                </a:lnTo>
                <a:lnTo>
                  <a:pt x="474" y="212"/>
                </a:lnTo>
                <a:lnTo>
                  <a:pt x="477" y="234"/>
                </a:lnTo>
                <a:lnTo>
                  <a:pt x="479" y="256"/>
                </a:lnTo>
                <a:lnTo>
                  <a:pt x="484" y="275"/>
                </a:lnTo>
                <a:lnTo>
                  <a:pt x="491" y="300"/>
                </a:lnTo>
                <a:lnTo>
                  <a:pt x="494" y="310"/>
                </a:lnTo>
                <a:lnTo>
                  <a:pt x="494" y="310"/>
                </a:lnTo>
                <a:lnTo>
                  <a:pt x="501" y="330"/>
                </a:lnTo>
                <a:lnTo>
                  <a:pt x="505" y="350"/>
                </a:lnTo>
                <a:lnTo>
                  <a:pt x="507" y="369"/>
                </a:lnTo>
                <a:lnTo>
                  <a:pt x="507" y="388"/>
                </a:lnTo>
                <a:lnTo>
                  <a:pt x="505" y="406"/>
                </a:lnTo>
                <a:lnTo>
                  <a:pt x="501" y="423"/>
                </a:lnTo>
                <a:lnTo>
                  <a:pt x="494" y="439"/>
                </a:lnTo>
                <a:lnTo>
                  <a:pt x="485" y="454"/>
                </a:lnTo>
                <a:lnTo>
                  <a:pt x="485" y="454"/>
                </a:lnTo>
                <a:lnTo>
                  <a:pt x="474" y="468"/>
                </a:lnTo>
                <a:lnTo>
                  <a:pt x="461" y="479"/>
                </a:lnTo>
                <a:lnTo>
                  <a:pt x="447" y="491"/>
                </a:lnTo>
                <a:lnTo>
                  <a:pt x="431" y="498"/>
                </a:lnTo>
                <a:lnTo>
                  <a:pt x="414" y="505"/>
                </a:lnTo>
                <a:lnTo>
                  <a:pt x="395" y="509"/>
                </a:lnTo>
                <a:lnTo>
                  <a:pt x="375" y="514"/>
                </a:lnTo>
                <a:lnTo>
                  <a:pt x="353" y="514"/>
                </a:lnTo>
                <a:lnTo>
                  <a:pt x="0" y="514"/>
                </a:lnTo>
                <a:lnTo>
                  <a:pt x="0" y="514"/>
                </a:lnTo>
                <a:lnTo>
                  <a:pt x="1" y="585"/>
                </a:lnTo>
                <a:lnTo>
                  <a:pt x="4" y="657"/>
                </a:lnTo>
                <a:lnTo>
                  <a:pt x="10" y="727"/>
                </a:lnTo>
                <a:lnTo>
                  <a:pt x="18" y="799"/>
                </a:lnTo>
                <a:lnTo>
                  <a:pt x="28" y="869"/>
                </a:lnTo>
                <a:lnTo>
                  <a:pt x="41" y="939"/>
                </a:lnTo>
                <a:lnTo>
                  <a:pt x="55" y="1009"/>
                </a:lnTo>
                <a:lnTo>
                  <a:pt x="73" y="1078"/>
                </a:lnTo>
                <a:lnTo>
                  <a:pt x="93" y="1147"/>
                </a:lnTo>
                <a:lnTo>
                  <a:pt x="114" y="1215"/>
                </a:lnTo>
                <a:lnTo>
                  <a:pt x="137" y="1283"/>
                </a:lnTo>
                <a:lnTo>
                  <a:pt x="163" y="1349"/>
                </a:lnTo>
                <a:lnTo>
                  <a:pt x="192" y="1415"/>
                </a:lnTo>
                <a:lnTo>
                  <a:pt x="220" y="1480"/>
                </a:lnTo>
                <a:lnTo>
                  <a:pt x="253" y="1543"/>
                </a:lnTo>
                <a:lnTo>
                  <a:pt x="288" y="1606"/>
                </a:lnTo>
                <a:lnTo>
                  <a:pt x="323" y="1669"/>
                </a:lnTo>
                <a:lnTo>
                  <a:pt x="362" y="1730"/>
                </a:lnTo>
                <a:lnTo>
                  <a:pt x="402" y="1790"/>
                </a:lnTo>
                <a:lnTo>
                  <a:pt x="445" y="1848"/>
                </a:lnTo>
                <a:lnTo>
                  <a:pt x="489" y="1906"/>
                </a:lnTo>
                <a:lnTo>
                  <a:pt x="535" y="1962"/>
                </a:lnTo>
                <a:lnTo>
                  <a:pt x="584" y="2016"/>
                </a:lnTo>
                <a:lnTo>
                  <a:pt x="634" y="2069"/>
                </a:lnTo>
                <a:lnTo>
                  <a:pt x="687" y="2121"/>
                </a:lnTo>
                <a:lnTo>
                  <a:pt x="742" y="2171"/>
                </a:lnTo>
                <a:lnTo>
                  <a:pt x="797" y="2219"/>
                </a:lnTo>
                <a:lnTo>
                  <a:pt x="855" y="2267"/>
                </a:lnTo>
                <a:lnTo>
                  <a:pt x="915" y="2311"/>
                </a:lnTo>
                <a:lnTo>
                  <a:pt x="978" y="2355"/>
                </a:lnTo>
                <a:lnTo>
                  <a:pt x="1041" y="2397"/>
                </a:lnTo>
                <a:lnTo>
                  <a:pt x="1107" y="2436"/>
                </a:lnTo>
                <a:lnTo>
                  <a:pt x="1107" y="2436"/>
                </a:lnTo>
                <a:lnTo>
                  <a:pt x="1174" y="2473"/>
                </a:lnTo>
                <a:lnTo>
                  <a:pt x="1241" y="2509"/>
                </a:lnTo>
                <a:lnTo>
                  <a:pt x="1310" y="2540"/>
                </a:lnTo>
                <a:lnTo>
                  <a:pt x="1379" y="2570"/>
                </a:lnTo>
                <a:lnTo>
                  <a:pt x="1448" y="2597"/>
                </a:lnTo>
                <a:lnTo>
                  <a:pt x="1518" y="2622"/>
                </a:lnTo>
                <a:lnTo>
                  <a:pt x="1588" y="2645"/>
                </a:lnTo>
                <a:lnTo>
                  <a:pt x="1658" y="2665"/>
                </a:lnTo>
                <a:lnTo>
                  <a:pt x="1730" y="2682"/>
                </a:lnTo>
                <a:lnTo>
                  <a:pt x="1801" y="2698"/>
                </a:lnTo>
                <a:lnTo>
                  <a:pt x="1873" y="2709"/>
                </a:lnTo>
                <a:lnTo>
                  <a:pt x="1945" y="2721"/>
                </a:lnTo>
                <a:lnTo>
                  <a:pt x="2016" y="2728"/>
                </a:lnTo>
                <a:lnTo>
                  <a:pt x="2088" y="2734"/>
                </a:lnTo>
                <a:lnTo>
                  <a:pt x="2160" y="2736"/>
                </a:lnTo>
                <a:lnTo>
                  <a:pt x="2233" y="2738"/>
                </a:lnTo>
                <a:lnTo>
                  <a:pt x="2304" y="2736"/>
                </a:lnTo>
                <a:lnTo>
                  <a:pt x="2374" y="2732"/>
                </a:lnTo>
                <a:lnTo>
                  <a:pt x="2446" y="2726"/>
                </a:lnTo>
                <a:lnTo>
                  <a:pt x="2518" y="2718"/>
                </a:lnTo>
                <a:lnTo>
                  <a:pt x="2588" y="2708"/>
                </a:lnTo>
                <a:lnTo>
                  <a:pt x="2658" y="2695"/>
                </a:lnTo>
                <a:lnTo>
                  <a:pt x="2728" y="2679"/>
                </a:lnTo>
                <a:lnTo>
                  <a:pt x="2797" y="2662"/>
                </a:lnTo>
                <a:lnTo>
                  <a:pt x="2866" y="2642"/>
                </a:lnTo>
                <a:lnTo>
                  <a:pt x="2933" y="2620"/>
                </a:lnTo>
                <a:lnTo>
                  <a:pt x="3000" y="2597"/>
                </a:lnTo>
                <a:lnTo>
                  <a:pt x="3068" y="2572"/>
                </a:lnTo>
                <a:lnTo>
                  <a:pt x="3132" y="2543"/>
                </a:lnTo>
                <a:lnTo>
                  <a:pt x="3198" y="2513"/>
                </a:lnTo>
                <a:lnTo>
                  <a:pt x="3261" y="2480"/>
                </a:lnTo>
                <a:lnTo>
                  <a:pt x="3324" y="2446"/>
                </a:lnTo>
                <a:lnTo>
                  <a:pt x="3148" y="21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Espace réservé du texte 2">
            <a:extLst>
              <a:ext uri="{FF2B5EF4-FFF2-40B4-BE49-F238E27FC236}">
                <a16:creationId xmlns:a16="http://schemas.microsoft.com/office/drawing/2014/main" id="{47707EF6-3467-AC3B-9D22-5D8A8843DE0A}"/>
              </a:ext>
            </a:extLst>
          </p:cNvPr>
          <p:cNvSpPr>
            <a:spLocks noGrp="1"/>
          </p:cNvSpPr>
          <p:nvPr userDrawn="1">
            <p:ph type="body" sz="quarter" idx="13" hasCustomPrompt="1"/>
          </p:nvPr>
        </p:nvSpPr>
        <p:spPr>
          <a:xfrm>
            <a:off x="2244581" y="217250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3" name="Espace réservé du texte 4">
            <a:extLst>
              <a:ext uri="{FF2B5EF4-FFF2-40B4-BE49-F238E27FC236}">
                <a16:creationId xmlns:a16="http://schemas.microsoft.com/office/drawing/2014/main" id="{941913E6-39F0-F89A-6223-07D13A68B1A9}"/>
              </a:ext>
            </a:extLst>
          </p:cNvPr>
          <p:cNvSpPr>
            <a:spLocks noGrp="1"/>
          </p:cNvSpPr>
          <p:nvPr userDrawn="1">
            <p:ph type="body" sz="quarter" idx="21" hasCustomPrompt="1"/>
          </p:nvPr>
        </p:nvSpPr>
        <p:spPr>
          <a:xfrm>
            <a:off x="1170901" y="25286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2">
            <a:extLst>
              <a:ext uri="{FF2B5EF4-FFF2-40B4-BE49-F238E27FC236}">
                <a16:creationId xmlns:a16="http://schemas.microsoft.com/office/drawing/2014/main" id="{54285CF1-2976-E15A-49CF-0E56372B2F3D}"/>
              </a:ext>
            </a:extLst>
          </p:cNvPr>
          <p:cNvSpPr>
            <a:spLocks noGrp="1"/>
          </p:cNvSpPr>
          <p:nvPr userDrawn="1">
            <p:ph type="body" sz="quarter" idx="22" hasCustomPrompt="1"/>
          </p:nvPr>
        </p:nvSpPr>
        <p:spPr>
          <a:xfrm>
            <a:off x="2244581" y="4344305"/>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5" name="Espace réservé du texte 4">
            <a:extLst>
              <a:ext uri="{FF2B5EF4-FFF2-40B4-BE49-F238E27FC236}">
                <a16:creationId xmlns:a16="http://schemas.microsoft.com/office/drawing/2014/main" id="{6A3EFA5D-AF20-D3BF-DBC8-6B56B05ABAA0}"/>
              </a:ext>
            </a:extLst>
          </p:cNvPr>
          <p:cNvSpPr>
            <a:spLocks noGrp="1"/>
          </p:cNvSpPr>
          <p:nvPr userDrawn="1">
            <p:ph type="body" sz="quarter" idx="23" hasCustomPrompt="1"/>
          </p:nvPr>
        </p:nvSpPr>
        <p:spPr>
          <a:xfrm>
            <a:off x="1170901" y="47004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2">
            <a:extLst>
              <a:ext uri="{FF2B5EF4-FFF2-40B4-BE49-F238E27FC236}">
                <a16:creationId xmlns:a16="http://schemas.microsoft.com/office/drawing/2014/main" id="{0CCE47E3-7E17-39C6-F90A-A6B019EC302A}"/>
              </a:ext>
            </a:extLst>
          </p:cNvPr>
          <p:cNvSpPr>
            <a:spLocks noGrp="1"/>
          </p:cNvSpPr>
          <p:nvPr userDrawn="1">
            <p:ph type="body" sz="quarter" idx="24" hasCustomPrompt="1"/>
          </p:nvPr>
        </p:nvSpPr>
        <p:spPr>
          <a:xfrm>
            <a:off x="8056927" y="3368342"/>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7" name="Espace réservé du texte 4">
            <a:extLst>
              <a:ext uri="{FF2B5EF4-FFF2-40B4-BE49-F238E27FC236}">
                <a16:creationId xmlns:a16="http://schemas.microsoft.com/office/drawing/2014/main" id="{F4D94A6A-3783-F5BA-A15E-2140B326B17E}"/>
              </a:ext>
            </a:extLst>
          </p:cNvPr>
          <p:cNvSpPr>
            <a:spLocks noGrp="1"/>
          </p:cNvSpPr>
          <p:nvPr userDrawn="1">
            <p:ph type="body" sz="quarter" idx="25" hasCustomPrompt="1"/>
          </p:nvPr>
        </p:nvSpPr>
        <p:spPr>
          <a:xfrm>
            <a:off x="8056927" y="3724469"/>
            <a:ext cx="2964172"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8" name="Espace réservé pour une image  2">
            <a:extLst>
              <a:ext uri="{FF2B5EF4-FFF2-40B4-BE49-F238E27FC236}">
                <a16:creationId xmlns:a16="http://schemas.microsoft.com/office/drawing/2014/main" id="{2E469AB3-D16E-3711-83F1-66D18B188266}"/>
              </a:ext>
            </a:extLst>
          </p:cNvPr>
          <p:cNvSpPr>
            <a:spLocks noGrp="1"/>
          </p:cNvSpPr>
          <p:nvPr userDrawn="1">
            <p:ph type="pic" sz="quarter" idx="17" hasCustomPrompt="1"/>
          </p:nvPr>
        </p:nvSpPr>
        <p:spPr>
          <a:xfrm>
            <a:off x="5207834" y="217250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9" name="Espace réservé pour une image  2">
            <a:extLst>
              <a:ext uri="{FF2B5EF4-FFF2-40B4-BE49-F238E27FC236}">
                <a16:creationId xmlns:a16="http://schemas.microsoft.com/office/drawing/2014/main" id="{9568F57B-C78B-ED87-64E5-D2022210824B}"/>
              </a:ext>
            </a:extLst>
          </p:cNvPr>
          <p:cNvSpPr>
            <a:spLocks noGrp="1"/>
          </p:cNvSpPr>
          <p:nvPr>
            <p:ph type="pic" sz="quarter" idx="26" hasCustomPrompt="1"/>
          </p:nvPr>
        </p:nvSpPr>
        <p:spPr>
          <a:xfrm>
            <a:off x="6939023" y="33683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0" name="Espace réservé pour une image  2">
            <a:extLst>
              <a:ext uri="{FF2B5EF4-FFF2-40B4-BE49-F238E27FC236}">
                <a16:creationId xmlns:a16="http://schemas.microsoft.com/office/drawing/2014/main" id="{44300B5C-1A7B-2318-FB74-9D5450D00190}"/>
              </a:ext>
            </a:extLst>
          </p:cNvPr>
          <p:cNvSpPr>
            <a:spLocks noGrp="1"/>
          </p:cNvSpPr>
          <p:nvPr>
            <p:ph type="pic" sz="quarter" idx="27" hasCustomPrompt="1"/>
          </p:nvPr>
        </p:nvSpPr>
        <p:spPr>
          <a:xfrm>
            <a:off x="4834846" y="43417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41882770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0AB8E57-A410-4FBF-B051-979B733B9293}"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7BF3B95E-8F5D-491D-B52C-49319C387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4533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41805318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DBBDF61-06A3-47AC-A8B5-5D962488FCEA}"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4317BF5C-7915-4760-9284-75BF299EFA3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42281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nchor="t"/>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2D2B6A1-4C4C-48A8-B99B-2DDB95802DC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BB1E9B0F-895B-4175-B2A8-9B7383F2E37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708584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E903FF-B202-480D-BF94-3E36708F48F9}"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1" name="Image 8">
            <a:extLst>
              <a:ext uri="{FF2B5EF4-FFF2-40B4-BE49-F238E27FC236}">
                <a16:creationId xmlns:a16="http://schemas.microsoft.com/office/drawing/2014/main" id="{B0E22DF0-33AB-4F30-8594-509FDF11949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637346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2D28DB3-52A0-4E90-80A1-D8FD191C0FEB}"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5" name="Image 8">
            <a:extLst>
              <a:ext uri="{FF2B5EF4-FFF2-40B4-BE49-F238E27FC236}">
                <a16:creationId xmlns:a16="http://schemas.microsoft.com/office/drawing/2014/main" id="{A5780FC0-737B-4ACE-A729-19D039FE6C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6797174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33C511-248B-4DB5-A72A-DD0531FE4596}"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6DDF17D-044F-42CA-A094-842D4F7820F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787217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CA0F11-96A4-4DF9-8811-A692213F3CF5}"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A5359BF9-7CEC-457C-B965-8D97A3672DC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808744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A42D7E8-FA38-4D1E-A1CF-23D189756193}"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5" name="Image 8">
            <a:extLst>
              <a:ext uri="{FF2B5EF4-FFF2-40B4-BE49-F238E27FC236}">
                <a16:creationId xmlns:a16="http://schemas.microsoft.com/office/drawing/2014/main" id="{83A4558C-5771-490C-83E6-FD5B3A4689C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326496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EBF2F5D5-2EBC-4CFA-B1FF-C4995EB0EEB9}"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9C062A14-EC85-4505-86A6-4ECDDEE9066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391819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D5970AE-2900-4F4E-8328-0B32C94A7CA7}"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9" name="Image 8">
            <a:extLst>
              <a:ext uri="{FF2B5EF4-FFF2-40B4-BE49-F238E27FC236}">
                <a16:creationId xmlns:a16="http://schemas.microsoft.com/office/drawing/2014/main" id="{87540211-7326-4106-AD42-F60B3F90E55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871320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51789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6537362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9931131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57341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du Bois d’Hennessy, 28 – La Hulpe</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5E864848-6E99-4E30-AA6E-31DD36E96AF2}"/>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31032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900882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5691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5427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732054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AFCCA420-BA48-8AE7-4219-AAEF695B6DF5}"/>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Tree>
    <p:extLst>
      <p:ext uri="{BB962C8B-B14F-4D97-AF65-F5344CB8AC3E}">
        <p14:creationId xmlns:p14="http://schemas.microsoft.com/office/powerpoint/2010/main" val="4638265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25F72C9-6992-45BF-91B0-137011534F5E}"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4C8CE7AD-C2BB-49AA-BAC0-982AEA955DB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5053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3" name="Image 8">
            <a:extLst>
              <a:ext uri="{FF2B5EF4-FFF2-40B4-BE49-F238E27FC236}">
                <a16:creationId xmlns:a16="http://schemas.microsoft.com/office/drawing/2014/main" id="{B904EDB2-54FA-40D5-913A-785C2A55B91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98744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538317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6739831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1F8012-62AD-4EA4-9EE3-1CCB8E36C5DA}"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06270A23-2444-446E-83D5-3725C6E8162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1693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C78BD29-9F4F-4A4A-B1FB-FB350986F3F5}"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4" name="Image 8">
            <a:extLst>
              <a:ext uri="{FF2B5EF4-FFF2-40B4-BE49-F238E27FC236}">
                <a16:creationId xmlns:a16="http://schemas.microsoft.com/office/drawing/2014/main" id="{333681F2-876D-4625-A399-D40FD48977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18127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AB7BB31-0DB1-4C83-B5A0-A62D76833116}"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8DB5B678-8A8A-4994-9E7A-08154089A2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30008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1E42C50-DF78-4DA3-BF90-546FE311C5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B63C694A-3D73-453D-AFA3-284F013311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84096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617D992-0810-491B-BBE2-C12BE9BB403D}"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0" name="Image 8">
            <a:extLst>
              <a:ext uri="{FF2B5EF4-FFF2-40B4-BE49-F238E27FC236}">
                <a16:creationId xmlns:a16="http://schemas.microsoft.com/office/drawing/2014/main" id="{9EA6C6F6-A05E-4CBF-AA44-498A5B70AE4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61100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E54A5A7-6E22-4912-9DF7-303B81C22505}"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54" name="Image 8">
            <a:extLst>
              <a:ext uri="{FF2B5EF4-FFF2-40B4-BE49-F238E27FC236}">
                <a16:creationId xmlns:a16="http://schemas.microsoft.com/office/drawing/2014/main" id="{A2F74258-E87C-47D3-A6FE-C0C27EDA092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96848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34665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50619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355706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61525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2831509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324240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9EAF52-C1E6-49CB-9B67-A3A920EBF89F}"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3" name="Image 8">
            <a:extLst>
              <a:ext uri="{FF2B5EF4-FFF2-40B4-BE49-F238E27FC236}">
                <a16:creationId xmlns:a16="http://schemas.microsoft.com/office/drawing/2014/main" id="{6B13844B-B5CC-471C-A10F-6DAA8B6F517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15567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1DB765AA-330D-40B4-808A-B62711B3FE04}"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6E6CEF4D-BE65-45DD-89EE-95024005C6F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5135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10BFE1B-FD55-4B58-8373-5A2ED2D1BD92}"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937CF214-E649-48C2-95EA-59509011FC2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657351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3FF8DC5-B572-440F-B391-B3169D451578}"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5" name="Image 8">
            <a:extLst>
              <a:ext uri="{FF2B5EF4-FFF2-40B4-BE49-F238E27FC236}">
                <a16:creationId xmlns:a16="http://schemas.microsoft.com/office/drawing/2014/main" id="{A5EB5237-4D8B-491D-9255-D02C0A708AE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440754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96790AE-29E7-4AB9-A075-1A54F95AFFCC}"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0" name="Image 8">
            <a:extLst>
              <a:ext uri="{FF2B5EF4-FFF2-40B4-BE49-F238E27FC236}">
                <a16:creationId xmlns:a16="http://schemas.microsoft.com/office/drawing/2014/main" id="{DAEA4A9B-087E-41A8-AB9F-1B6D5FCE1D8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48817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520DD52-E75E-4284-BD33-BE2490E2AE06}"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FCE917B4-4D93-4313-99DD-1956BF8D9E8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91902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48C9515-0EE1-4C32-9090-35BB16A51683}"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8435AD45-DA19-40FC-9379-1D4EC241A8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803385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12459BA-2CE9-4632-B709-981FDBC00F53}"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77B9665-9902-4261-A31D-EE0A1721ED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1597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4613976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848A22A-88ED-40D7-B8EB-E4CC413B2D73}"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FC8FAF7-8FE4-4AE1-8E55-AD3AFB1890C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3437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9EC3876-236C-440E-8744-88E141FADE38}"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F87B88AF-C005-4E22-B028-5874696977B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33070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A3C9E93-31ED-4C32-841B-2D1CAD7F9497}"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358ABE00-775D-4A1C-B77C-AAADCD19467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004767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Custom">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6CA2DB-2CF3-484E-94FA-880FE7099361}"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3E9344DE-573C-401D-BBF3-68A1DD887A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20370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D8CD024-1743-4884-BCB5-347DE2F12E6C}"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7" name="Image 8">
            <a:extLst>
              <a:ext uri="{FF2B5EF4-FFF2-40B4-BE49-F238E27FC236}">
                <a16:creationId xmlns:a16="http://schemas.microsoft.com/office/drawing/2014/main" id="{71D09122-1F61-445F-9EA8-51CA21A1F2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526619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32D0994-6346-409B-B016-BB441CB10991}"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0" name="Image 8">
            <a:extLst>
              <a:ext uri="{FF2B5EF4-FFF2-40B4-BE49-F238E27FC236}">
                <a16:creationId xmlns:a16="http://schemas.microsoft.com/office/drawing/2014/main" id="{6CD3FE74-2202-4143-98DD-A246A4A63587}"/>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67709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2B6CC04-37D4-498C-91C0-A0890B79265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EE3E6678-5FD4-478F-ADA1-50B39529139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859721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CC414D-2FBB-4206-A955-440B28D819BC}"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2" name="Image 8">
            <a:extLst>
              <a:ext uri="{FF2B5EF4-FFF2-40B4-BE49-F238E27FC236}">
                <a16:creationId xmlns:a16="http://schemas.microsoft.com/office/drawing/2014/main" id="{C97DEBC1-4D8F-40EF-B661-DD4720C8FE2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402670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C9A4170-A14A-4247-90AD-AD4A46B6CB39}"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6" name="Image 8">
            <a:extLst>
              <a:ext uri="{FF2B5EF4-FFF2-40B4-BE49-F238E27FC236}">
                <a16:creationId xmlns:a16="http://schemas.microsoft.com/office/drawing/2014/main" id="{13F7D502-D6DD-4988-AE2C-FF2F8B0C15D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40556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E75FFB-21CA-4D28-AF25-FEB33DF116C8}"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7" name="Image 8">
            <a:extLst>
              <a:ext uri="{FF2B5EF4-FFF2-40B4-BE49-F238E27FC236}">
                <a16:creationId xmlns:a16="http://schemas.microsoft.com/office/drawing/2014/main" id="{881314B7-A1DD-4C44-86EA-2219BFE2F03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14491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455739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CD0BF3A-0E16-4734-813D-5933A28A4944}"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AC494FD3-790C-49EA-8AE8-11461EB8BEB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8231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85E431B-A5D3-4C87-BFD2-4057AADFD8AE}"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8E467996-0102-4460-840B-87A8BD0CB8A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6572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3046426-D285-4E68-ACCD-5F3C12524138}"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8" name="Image 8">
            <a:extLst>
              <a:ext uri="{FF2B5EF4-FFF2-40B4-BE49-F238E27FC236}">
                <a16:creationId xmlns:a16="http://schemas.microsoft.com/office/drawing/2014/main" id="{8E998964-3B4D-4A59-A3AC-2C3BD12879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04181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BCBF5FC-7010-4D35-9D34-698C72237DC9}"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8" name="Image 8">
            <a:extLst>
              <a:ext uri="{FF2B5EF4-FFF2-40B4-BE49-F238E27FC236}">
                <a16:creationId xmlns:a16="http://schemas.microsoft.com/office/drawing/2014/main" id="{31197033-D150-4837-A2F4-543ECD68AFF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69086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2028095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620207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4667318"/>
            <a:ext cx="8273318" cy="219068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360487" y="5185759"/>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376234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248005"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Boulevard de la Cambre, 74 - Bruxelles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DB7F1C10-2094-4A60-9055-990623E88BCA}"/>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419541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sp>
        <p:nvSpPr>
          <p:cNvPr id="12" name="Espace réservé du texte 4">
            <a:extLst>
              <a:ext uri="{FF2B5EF4-FFF2-40B4-BE49-F238E27FC236}">
                <a16:creationId xmlns:a16="http://schemas.microsoft.com/office/drawing/2014/main" id="{76E4043C-89B3-529D-6291-5849BABAB4E7}"/>
              </a:ext>
            </a:extLst>
          </p:cNvPr>
          <p:cNvSpPr>
            <a:spLocks noGrp="1"/>
          </p:cNvSpPr>
          <p:nvPr>
            <p:ph type="body" sz="quarter" idx="33" hasCustomPrompt="1"/>
          </p:nvPr>
        </p:nvSpPr>
        <p:spPr>
          <a:xfrm>
            <a:off x="2907921" y="1882781"/>
            <a:ext cx="9130363" cy="3979171"/>
          </a:xfrm>
        </p:spPr>
        <p:txBody>
          <a:bodyPr anchor="ctr">
            <a:normAutofit/>
          </a:bodyPr>
          <a:lstStyle>
            <a:lvl1pPr marL="228600" indent="-228600" algn="l">
              <a:buFont typeface="Wingdings" panose="05000000000000000000" pitchFamily="2" charset="2"/>
              <a:buChar char="ü"/>
              <a:defRPr sz="2200">
                <a:solidFill>
                  <a:srgbClr val="000000"/>
                </a:solidFill>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en-AU" noProof="0"/>
              <a:t>[#Challenges#]</a:t>
            </a:r>
          </a:p>
        </p:txBody>
      </p:sp>
      <p:sp>
        <p:nvSpPr>
          <p:cNvPr id="3" name="Rectangle 4">
            <a:extLst>
              <a:ext uri="{FF2B5EF4-FFF2-40B4-BE49-F238E27FC236}">
                <a16:creationId xmlns:a16="http://schemas.microsoft.com/office/drawing/2014/main" id="{1270613E-1AE4-67E3-CA2A-D929A4AE2E9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 name="Rectangle 4">
            <a:extLst>
              <a:ext uri="{FF2B5EF4-FFF2-40B4-BE49-F238E27FC236}">
                <a16:creationId xmlns:a16="http://schemas.microsoft.com/office/drawing/2014/main" id="{E7641824-E739-1642-DD5A-189062D5E81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5" name="Image 8">
            <a:extLst>
              <a:ext uri="{FF2B5EF4-FFF2-40B4-BE49-F238E27FC236}">
                <a16:creationId xmlns:a16="http://schemas.microsoft.com/office/drawing/2014/main" id="{62431BEE-A537-7EF0-E294-3F33DFB950B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4" name="Espace réservé de la date 11">
            <a:extLst>
              <a:ext uri="{FF2B5EF4-FFF2-40B4-BE49-F238E27FC236}">
                <a16:creationId xmlns:a16="http://schemas.microsoft.com/office/drawing/2014/main" id="{5CCDCF5E-656D-04D3-9E71-2B55C2ACADD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16" name="Espace réservé du pied de page 12">
            <a:extLst>
              <a:ext uri="{FF2B5EF4-FFF2-40B4-BE49-F238E27FC236}">
                <a16:creationId xmlns:a16="http://schemas.microsoft.com/office/drawing/2014/main" id="{8BC8C21F-548C-379C-FA2E-8E219BEB80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7" name="Espace réservé du numéro de diapositive 13">
            <a:extLst>
              <a:ext uri="{FF2B5EF4-FFF2-40B4-BE49-F238E27FC236}">
                <a16:creationId xmlns:a16="http://schemas.microsoft.com/office/drawing/2014/main" id="{E5B67BE4-9CEF-0BE1-B81B-8A8712004CB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4" name="Espace réservé du texte 4">
            <a:extLst>
              <a:ext uri="{FF2B5EF4-FFF2-40B4-BE49-F238E27FC236}">
                <a16:creationId xmlns:a16="http://schemas.microsoft.com/office/drawing/2014/main" id="{A720A7B1-FD3A-459D-888F-AB71F0F86836}"/>
              </a:ext>
            </a:extLst>
          </p:cNvPr>
          <p:cNvSpPr>
            <a:spLocks noGrp="1"/>
          </p:cNvSpPr>
          <p:nvPr>
            <p:ph type="body" sz="quarter" idx="40" hasCustomPrompt="1"/>
          </p:nvPr>
        </p:nvSpPr>
        <p:spPr>
          <a:xfrm>
            <a:off x="232233" y="3840883"/>
            <a:ext cx="2291053" cy="2021069"/>
          </a:xfrm>
        </p:spPr>
        <p:txBody>
          <a:bodyPr anchor="t">
            <a:normAutofit/>
          </a:bodyPr>
          <a:lstStyle>
            <a:lvl1pPr marL="0" indent="0" algn="ctr">
              <a:buNone/>
              <a:defRPr sz="2000">
                <a:solidFill>
                  <a:srgbClr val="000000"/>
                </a:solidFill>
              </a:defRPr>
            </a:lvl1pPr>
          </a:lstStyle>
          <a:p>
            <a:pPr lvl="0"/>
            <a:r>
              <a:rPr lang="en-AU" noProof="0"/>
              <a:t>[#CustomerDetails#]</a:t>
            </a:r>
          </a:p>
        </p:txBody>
      </p:sp>
      <p:sp>
        <p:nvSpPr>
          <p:cNvPr id="25" name="Shape 64">
            <a:extLst>
              <a:ext uri="{FF2B5EF4-FFF2-40B4-BE49-F238E27FC236}">
                <a16:creationId xmlns:a16="http://schemas.microsoft.com/office/drawing/2014/main" id="{887017FD-F8FB-271C-CA8A-611880F80D77}"/>
              </a:ext>
            </a:extLst>
          </p:cNvPr>
          <p:cNvSpPr/>
          <p:nvPr userDrawn="1"/>
        </p:nvSpPr>
        <p:spPr>
          <a:xfrm>
            <a:off x="683770" y="2164049"/>
            <a:ext cx="1387979" cy="1387618"/>
          </a:xfrm>
          <a:prstGeom prst="rect">
            <a:avLst/>
          </a:prstGeom>
          <a:solidFill>
            <a:schemeClr val="bg1"/>
          </a:solidFill>
          <a:ln w="12700" cap="flat">
            <a:noFill/>
            <a:miter lim="400000"/>
          </a:ln>
          <a:effectLst>
            <a:outerShdw blurRad="50800" dist="38100" dir="5400000" algn="t"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6" name="Espace réservé pour une image  2" descr="[#LogoCustomer#]">
            <a:extLst>
              <a:ext uri="{FF2B5EF4-FFF2-40B4-BE49-F238E27FC236}">
                <a16:creationId xmlns:a16="http://schemas.microsoft.com/office/drawing/2014/main" id="{E9C93CBB-6D25-D130-E2F0-51C84190B5B2}"/>
              </a:ext>
            </a:extLst>
          </p:cNvPr>
          <p:cNvSpPr>
            <a:spLocks noGrp="1"/>
          </p:cNvSpPr>
          <p:nvPr>
            <p:ph type="pic" sz="quarter" idx="42" hasCustomPrompt="1"/>
          </p:nvPr>
        </p:nvSpPr>
        <p:spPr>
          <a:xfrm>
            <a:off x="856034" y="2336269"/>
            <a:ext cx="1043450" cy="1043178"/>
          </a:xfrm>
        </p:spPr>
        <p:txBody>
          <a:bodyPr anchor="t" anchorCtr="1">
            <a:normAutofit/>
          </a:bodyPr>
          <a:lstStyle>
            <a:lvl1pPr marL="0" indent="0" algn="ctr">
              <a:buNone/>
              <a:defRPr sz="800">
                <a:solidFill>
                  <a:schemeClr val="tx1"/>
                </a:solidFill>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[#LogoCustomer#]</a:t>
            </a:r>
          </a:p>
        </p:txBody>
      </p:sp>
      <p:sp>
        <p:nvSpPr>
          <p:cNvPr id="6" name="Rectangle 4">
            <a:extLst>
              <a:ext uri="{FF2B5EF4-FFF2-40B4-BE49-F238E27FC236}">
                <a16:creationId xmlns:a16="http://schemas.microsoft.com/office/drawing/2014/main" id="{E7E88FB8-D88D-14F3-83D3-619FBCBCF62C}"/>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Titre 14">
            <a:extLst>
              <a:ext uri="{FF2B5EF4-FFF2-40B4-BE49-F238E27FC236}">
                <a16:creationId xmlns:a16="http://schemas.microsoft.com/office/drawing/2014/main" id="{DD2233C7-D3A4-AA5B-22AD-5E023EC4AB69}"/>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959554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933171" y="2350148"/>
            <a:ext cx="3982637" cy="1218600"/>
          </a:xfrm>
        </p:spPr>
        <p:txBody>
          <a:bodyPr anchor="t"/>
          <a:lstStyle>
            <a:lvl1pPr marL="0" indent="0" algn="l">
              <a:buNone/>
              <a:defRPr/>
            </a:lvl1pPr>
          </a:lstStyle>
          <a:p>
            <a:pPr lvl="0"/>
            <a:r>
              <a:rPr lang="fr-FR"/>
              <a:t>[#TeamMembers#]</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933171" y="4222072"/>
            <a:ext cx="3982637" cy="1218295"/>
          </a:xfrm>
        </p:spPr>
        <p:txBody>
          <a:bodyPr numCol="2" anchor="t"/>
          <a:lstStyle>
            <a:lvl1pPr marL="0" indent="0" algn="l">
              <a:buNone/>
              <a:defRPr/>
            </a:lvl1pPr>
          </a:lstStyle>
          <a:p>
            <a:pPr lvl="0"/>
            <a:r>
              <a:rPr lang="fr-FR"/>
              <a:t>[#Technologies#]</a:t>
            </a: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Picture Placeholder 5">
            <a:extLst>
              <a:ext uri="{FF2B5EF4-FFF2-40B4-BE49-F238E27FC236}">
                <a16:creationId xmlns:a16="http://schemas.microsoft.com/office/drawing/2014/main" id="{C3D51E8A-CBC0-43FD-8505-B768B255A4B2}"/>
              </a:ext>
            </a:extLst>
          </p:cNvPr>
          <p:cNvSpPr>
            <a:spLocks noGrp="1"/>
          </p:cNvSpPr>
          <p:nvPr>
            <p:ph type="pic" sz="quarter" idx="17" hasCustomPrompt="1"/>
          </p:nvPr>
        </p:nvSpPr>
        <p:spPr>
          <a:xfrm>
            <a:off x="8031372"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[#LogoTechnology2#]</a:t>
            </a:r>
          </a:p>
        </p:txBody>
      </p:sp>
      <p:sp>
        <p:nvSpPr>
          <p:cNvPr id="29" name="Picture Placeholder 8">
            <a:extLst>
              <a:ext uri="{FF2B5EF4-FFF2-40B4-BE49-F238E27FC236}">
                <a16:creationId xmlns:a16="http://schemas.microsoft.com/office/drawing/2014/main" id="{ED23EDA1-FA8B-4E12-97BB-87DCE360FDC0}"/>
              </a:ext>
            </a:extLst>
          </p:cNvPr>
          <p:cNvSpPr>
            <a:spLocks noGrp="1"/>
          </p:cNvSpPr>
          <p:nvPr>
            <p:ph type="pic" sz="quarter" idx="20" hasCustomPrompt="1"/>
          </p:nvPr>
        </p:nvSpPr>
        <p:spPr>
          <a:xfrm>
            <a:off x="6269441"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[#LogoTechnology4#]</a:t>
            </a:r>
          </a:p>
        </p:txBody>
      </p:sp>
      <p:sp>
        <p:nvSpPr>
          <p:cNvPr id="38" name="Picture Placeholder 9">
            <a:extLst>
              <a:ext uri="{FF2B5EF4-FFF2-40B4-BE49-F238E27FC236}">
                <a16:creationId xmlns:a16="http://schemas.microsoft.com/office/drawing/2014/main" id="{6BBF1303-6BD5-4B0A-9AD1-6CD5868966B6}"/>
              </a:ext>
            </a:extLst>
          </p:cNvPr>
          <p:cNvSpPr>
            <a:spLocks noGrp="1"/>
          </p:cNvSpPr>
          <p:nvPr>
            <p:ph type="pic" sz="quarter" idx="21" hasCustomPrompt="1"/>
          </p:nvPr>
        </p:nvSpPr>
        <p:spPr>
          <a:xfrm>
            <a:off x="8031372"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[#LogoTechnology5#]</a:t>
            </a:r>
          </a:p>
        </p:txBody>
      </p:sp>
      <p:sp>
        <p:nvSpPr>
          <p:cNvPr id="39" name="Picture Placeholder 13">
            <a:extLst>
              <a:ext uri="{FF2B5EF4-FFF2-40B4-BE49-F238E27FC236}">
                <a16:creationId xmlns:a16="http://schemas.microsoft.com/office/drawing/2014/main" id="{DDDCE67F-B887-4644-8740-17CB8DBB2FC4}"/>
              </a:ext>
            </a:extLst>
          </p:cNvPr>
          <p:cNvSpPr>
            <a:spLocks noGrp="1"/>
          </p:cNvSpPr>
          <p:nvPr>
            <p:ph type="pic" sz="quarter" idx="24" hasCustomPrompt="1"/>
          </p:nvPr>
        </p:nvSpPr>
        <p:spPr>
          <a:xfrm>
            <a:off x="6269441"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[#LogoTechnology7#]</a:t>
            </a:r>
          </a:p>
        </p:txBody>
      </p:sp>
      <p:sp>
        <p:nvSpPr>
          <p:cNvPr id="40" name="Picture Placeholder 18">
            <a:extLst>
              <a:ext uri="{FF2B5EF4-FFF2-40B4-BE49-F238E27FC236}">
                <a16:creationId xmlns:a16="http://schemas.microsoft.com/office/drawing/2014/main" id="{F002A3D0-44FC-4C42-B589-DB8E61AEF4F1}"/>
              </a:ext>
            </a:extLst>
          </p:cNvPr>
          <p:cNvSpPr>
            <a:spLocks noGrp="1"/>
          </p:cNvSpPr>
          <p:nvPr>
            <p:ph type="pic" sz="quarter" idx="25" hasCustomPrompt="1"/>
          </p:nvPr>
        </p:nvSpPr>
        <p:spPr>
          <a:xfrm>
            <a:off x="8031372"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[#LogoTechnology8#]</a:t>
            </a:r>
          </a:p>
        </p:txBody>
      </p:sp>
      <p:sp>
        <p:nvSpPr>
          <p:cNvPr id="43" name="Shape 64">
            <a:extLst>
              <a:ext uri="{FF2B5EF4-FFF2-40B4-BE49-F238E27FC236}">
                <a16:creationId xmlns:a16="http://schemas.microsoft.com/office/drawing/2014/main" id="{EFAA1292-0419-4272-9651-B23AA5E1946E}"/>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4" name="Espace réservé pour une image  2" descr="[#LogoCustomer#]">
            <a:extLst>
              <a:ext uri="{FF2B5EF4-FFF2-40B4-BE49-F238E27FC236}">
                <a16:creationId xmlns:a16="http://schemas.microsoft.com/office/drawing/2014/main" id="{C0D9A84C-ACAB-4186-A478-2163530157C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
        <p:nvSpPr>
          <p:cNvPr id="30" name="ZoneTexte 29">
            <a:extLst>
              <a:ext uri="{FF2B5EF4-FFF2-40B4-BE49-F238E27FC236}">
                <a16:creationId xmlns:a16="http://schemas.microsoft.com/office/drawing/2014/main" id="{CE8C9110-BC7A-4FAE-8353-E4F8C6B57BDE}"/>
              </a:ext>
            </a:extLst>
          </p:cNvPr>
          <p:cNvSpPr txBox="1"/>
          <p:nvPr userDrawn="1"/>
        </p:nvSpPr>
        <p:spPr>
          <a:xfrm>
            <a:off x="1933171" y="1977749"/>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Team</a:t>
            </a:r>
          </a:p>
        </p:txBody>
      </p:sp>
      <p:sp>
        <p:nvSpPr>
          <p:cNvPr id="41" name="ZoneTexte 40">
            <a:extLst>
              <a:ext uri="{FF2B5EF4-FFF2-40B4-BE49-F238E27FC236}">
                <a16:creationId xmlns:a16="http://schemas.microsoft.com/office/drawing/2014/main" id="{FBD3F405-A6BF-455E-A14D-02C49536FA47}"/>
              </a:ext>
            </a:extLst>
          </p:cNvPr>
          <p:cNvSpPr txBox="1"/>
          <p:nvPr userDrawn="1"/>
        </p:nvSpPr>
        <p:spPr>
          <a:xfrm>
            <a:off x="1939923" y="3857457"/>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Technologies</a:t>
            </a:r>
          </a:p>
        </p:txBody>
      </p:sp>
      <p:grpSp>
        <p:nvGrpSpPr>
          <p:cNvPr id="42" name="Groupe 41">
            <a:extLst>
              <a:ext uri="{FF2B5EF4-FFF2-40B4-BE49-F238E27FC236}">
                <a16:creationId xmlns:a16="http://schemas.microsoft.com/office/drawing/2014/main" id="{21C6C6EC-42B3-4D1A-9C3A-C340E0BDBEBD}"/>
              </a:ext>
            </a:extLst>
          </p:cNvPr>
          <p:cNvGrpSpPr/>
          <p:nvPr userDrawn="1"/>
        </p:nvGrpSpPr>
        <p:grpSpPr>
          <a:xfrm>
            <a:off x="838419" y="1978474"/>
            <a:ext cx="928666" cy="943348"/>
            <a:chOff x="8658104" y="7298758"/>
            <a:chExt cx="1856849" cy="1886695"/>
          </a:xfrm>
        </p:grpSpPr>
        <p:sp>
          <p:nvSpPr>
            <p:cNvPr id="45" name="Ellipse 44">
              <a:extLst>
                <a:ext uri="{FF2B5EF4-FFF2-40B4-BE49-F238E27FC236}">
                  <a16:creationId xmlns:a16="http://schemas.microsoft.com/office/drawing/2014/main" id="{F64F1AB5-0AEA-4C53-A2C7-706F728965B8}"/>
                </a:ext>
              </a:extLst>
            </p:cNvPr>
            <p:cNvSpPr/>
            <p:nvPr userDrawn="1"/>
          </p:nvSpPr>
          <p:spPr>
            <a:xfrm>
              <a:off x="8658104" y="7298758"/>
              <a:ext cx="1856849" cy="18866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6" name="Graphique 45">
              <a:extLst>
                <a:ext uri="{FF2B5EF4-FFF2-40B4-BE49-F238E27FC236}">
                  <a16:creationId xmlns:a16="http://schemas.microsoft.com/office/drawing/2014/main" id="{77775E8E-FD58-4594-9324-96DB9C01D53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98728" y="7754305"/>
              <a:ext cx="975600" cy="975600"/>
            </a:xfrm>
            <a:prstGeom prst="rect">
              <a:avLst/>
            </a:prstGeom>
          </p:spPr>
        </p:pic>
      </p:grpSp>
      <p:grpSp>
        <p:nvGrpSpPr>
          <p:cNvPr id="47" name="Groupe 46">
            <a:extLst>
              <a:ext uri="{FF2B5EF4-FFF2-40B4-BE49-F238E27FC236}">
                <a16:creationId xmlns:a16="http://schemas.microsoft.com/office/drawing/2014/main" id="{45DBCB53-3BB3-45D5-B898-7B3DB1BC50DC}"/>
              </a:ext>
            </a:extLst>
          </p:cNvPr>
          <p:cNvGrpSpPr/>
          <p:nvPr userDrawn="1"/>
        </p:nvGrpSpPr>
        <p:grpSpPr>
          <a:xfrm>
            <a:off x="838419" y="3850873"/>
            <a:ext cx="928666" cy="943348"/>
            <a:chOff x="8658104" y="7298758"/>
            <a:chExt cx="1856849" cy="1886695"/>
          </a:xfrm>
        </p:grpSpPr>
        <p:sp>
          <p:nvSpPr>
            <p:cNvPr id="48" name="Ellipse 47">
              <a:extLst>
                <a:ext uri="{FF2B5EF4-FFF2-40B4-BE49-F238E27FC236}">
                  <a16:creationId xmlns:a16="http://schemas.microsoft.com/office/drawing/2014/main" id="{3ABC8BA4-598D-469E-A518-4D2F7E0DBF53}"/>
                </a:ext>
              </a:extLst>
            </p:cNvPr>
            <p:cNvSpPr/>
            <p:nvPr userDrawn="1"/>
          </p:nvSpPr>
          <p:spPr>
            <a:xfrm>
              <a:off x="8658104" y="7298758"/>
              <a:ext cx="1856849" cy="18866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9" name="Graphique 48">
              <a:extLst>
                <a:ext uri="{FF2B5EF4-FFF2-40B4-BE49-F238E27FC236}">
                  <a16:creationId xmlns:a16="http://schemas.microsoft.com/office/drawing/2014/main" id="{BE129A1E-2C1C-4732-986F-A2F131E33DE4}"/>
                </a:ext>
              </a:extLst>
            </p:cNvPr>
            <p:cNvPicPr>
              <a:picLocks noChangeAspect="1"/>
            </p:cNvPicPr>
            <p:nvPr userDrawn="1"/>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728" y="7754305"/>
              <a:ext cx="975600" cy="975600"/>
            </a:xfrm>
            <a:prstGeom prst="rect">
              <a:avLst/>
            </a:prstGeom>
          </p:spPr>
        </p:pic>
      </p:grpSp>
      <p:sp>
        <p:nvSpPr>
          <p:cNvPr id="32" name="Picture Placeholder 5">
            <a:extLst>
              <a:ext uri="{FF2B5EF4-FFF2-40B4-BE49-F238E27FC236}">
                <a16:creationId xmlns:a16="http://schemas.microsoft.com/office/drawing/2014/main" id="{9E067B1B-215D-4196-ABC5-CA9CD263F216}"/>
              </a:ext>
              <a:ext uri="{C183D7F6-B498-43B3-948B-1728B52AA6E4}">
                <adec:decorative xmlns:adec="http://schemas.microsoft.com/office/drawing/2017/decorative" val="0"/>
              </a:ext>
            </a:extLst>
          </p:cNvPr>
          <p:cNvSpPr>
            <a:spLocks noGrp="1"/>
          </p:cNvSpPr>
          <p:nvPr>
            <p:ph type="pic" sz="quarter" idx="48" hasCustomPrompt="1"/>
          </p:nvPr>
        </p:nvSpPr>
        <p:spPr>
          <a:xfrm>
            <a:off x="6269441"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[#LogoTechnology1#]</a:t>
            </a:r>
          </a:p>
        </p:txBody>
      </p:sp>
      <p:sp>
        <p:nvSpPr>
          <p:cNvPr id="31" name="Picture Placeholder 5">
            <a:extLst>
              <a:ext uri="{FF2B5EF4-FFF2-40B4-BE49-F238E27FC236}">
                <a16:creationId xmlns:a16="http://schemas.microsoft.com/office/drawing/2014/main" id="{061A6049-26BF-4F98-8C94-F3805F9A098F}"/>
              </a:ext>
            </a:extLst>
          </p:cNvPr>
          <p:cNvSpPr>
            <a:spLocks noGrp="1"/>
          </p:cNvSpPr>
          <p:nvPr>
            <p:ph type="pic" sz="quarter" idx="49" hasCustomPrompt="1"/>
          </p:nvPr>
        </p:nvSpPr>
        <p:spPr>
          <a:xfrm>
            <a:off x="9793303"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[#LogoTechnology3#]</a:t>
            </a:r>
          </a:p>
        </p:txBody>
      </p:sp>
      <p:sp>
        <p:nvSpPr>
          <p:cNvPr id="35" name="Picture Placeholder 9">
            <a:extLst>
              <a:ext uri="{FF2B5EF4-FFF2-40B4-BE49-F238E27FC236}">
                <a16:creationId xmlns:a16="http://schemas.microsoft.com/office/drawing/2014/main" id="{DBA06081-5B2D-4D0C-AA77-7A59A6665B64}"/>
              </a:ext>
            </a:extLst>
          </p:cNvPr>
          <p:cNvSpPr>
            <a:spLocks noGrp="1"/>
          </p:cNvSpPr>
          <p:nvPr>
            <p:ph type="pic" sz="quarter" idx="50" hasCustomPrompt="1"/>
          </p:nvPr>
        </p:nvSpPr>
        <p:spPr>
          <a:xfrm>
            <a:off x="9793303"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[#LogoTechnology6#]</a:t>
            </a:r>
          </a:p>
        </p:txBody>
      </p:sp>
      <p:sp>
        <p:nvSpPr>
          <p:cNvPr id="36" name="Picture Placeholder 18">
            <a:extLst>
              <a:ext uri="{FF2B5EF4-FFF2-40B4-BE49-F238E27FC236}">
                <a16:creationId xmlns:a16="http://schemas.microsoft.com/office/drawing/2014/main" id="{AF8D3F0B-6482-4E86-8611-669579A773A1}"/>
              </a:ext>
            </a:extLst>
          </p:cNvPr>
          <p:cNvSpPr>
            <a:spLocks noGrp="1"/>
          </p:cNvSpPr>
          <p:nvPr>
            <p:ph type="pic" sz="quarter" idx="51" hasCustomPrompt="1"/>
          </p:nvPr>
        </p:nvSpPr>
        <p:spPr>
          <a:xfrm>
            <a:off x="9793303"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[#LogoTechnology9#]</a:t>
            </a:r>
          </a:p>
        </p:txBody>
      </p:sp>
      <p:sp>
        <p:nvSpPr>
          <p:cNvPr id="37" name="Titre 14">
            <a:extLst>
              <a:ext uri="{FF2B5EF4-FFF2-40B4-BE49-F238E27FC236}">
                <a16:creationId xmlns:a16="http://schemas.microsoft.com/office/drawing/2014/main" id="{D9BA9318-EE46-4450-9DFB-3E9D989C5AE9}"/>
              </a:ext>
            </a:extLst>
          </p:cNvPr>
          <p:cNvSpPr>
            <a:spLocks noGrp="1"/>
          </p:cNvSpPr>
          <p:nvPr>
            <p:ph type="title" hasCustomPrompt="1"/>
          </p:nvPr>
        </p:nvSpPr>
        <p:spPr>
          <a:xfrm>
            <a:off x="838418" y="529200"/>
            <a:ext cx="9414676" cy="507600"/>
          </a:xfrm>
        </p:spPr>
        <p:txBody>
          <a:bodyPr/>
          <a:lstStyle>
            <a:lvl1pPr>
              <a:defRPr cap="all" baseline="0">
                <a:solidFill>
                  <a:schemeClr val="tx2"/>
                </a:solidFill>
              </a:defRPr>
            </a:lvl1pPr>
          </a:lstStyle>
          <a:p>
            <a:r>
              <a:rPr lang="fr-FR"/>
              <a:t>[#TITLE#]</a:t>
            </a:r>
          </a:p>
        </p:txBody>
      </p:sp>
      <p:pic>
        <p:nvPicPr>
          <p:cNvPr id="50" name="Image 8">
            <a:extLst>
              <a:ext uri="{FF2B5EF4-FFF2-40B4-BE49-F238E27FC236}">
                <a16:creationId xmlns:a16="http://schemas.microsoft.com/office/drawing/2014/main" id="{EAE87941-2BB7-4F58-8E7F-4E79201258D3}"/>
              </a:ext>
            </a:extLst>
          </p:cNvPr>
          <p:cNvPicPr>
            <a:picLocks noChangeAspect="1"/>
          </p:cNvPicPr>
          <p:nvPr userDrawn="1"/>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645" b="37645"/>
          <a:stretch/>
        </p:blipFill>
        <p:spPr>
          <a:xfrm>
            <a:off x="-287870" y="6091129"/>
            <a:ext cx="1782464" cy="623141"/>
          </a:xfrm>
          <a:prstGeom prst="rect">
            <a:avLst/>
          </a:prstGeom>
        </p:spPr>
      </p:pic>
      <p:sp>
        <p:nvSpPr>
          <p:cNvPr id="51" name="Espace réservé de la date 11">
            <a:extLst>
              <a:ext uri="{FF2B5EF4-FFF2-40B4-BE49-F238E27FC236}">
                <a16:creationId xmlns:a16="http://schemas.microsoft.com/office/drawing/2014/main" id="{75B22664-3BF1-4365-9BA7-9786E6CB9CE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52" name="Espace réservé du pied de page 12">
            <a:extLst>
              <a:ext uri="{FF2B5EF4-FFF2-40B4-BE49-F238E27FC236}">
                <a16:creationId xmlns:a16="http://schemas.microsoft.com/office/drawing/2014/main" id="{86381B4A-9338-4B09-8F75-40839F54B0E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53" name="Espace réservé du numéro de diapositive 13">
            <a:extLst>
              <a:ext uri="{FF2B5EF4-FFF2-40B4-BE49-F238E27FC236}">
                <a16:creationId xmlns:a16="http://schemas.microsoft.com/office/drawing/2014/main" id="{303DFDDE-AEEB-4EB1-B758-C64311A1131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47745398"/>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675191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5" name="Shape 64">
            <a:extLst>
              <a:ext uri="{FF2B5EF4-FFF2-40B4-BE49-F238E27FC236}">
                <a16:creationId xmlns:a16="http://schemas.microsoft.com/office/drawing/2014/main" id="{AA0F760E-900F-652F-F734-06927CE713D6}"/>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6" name="Espace réservé pour une image  2" descr="[#LogoCustomer#]">
            <a:extLst>
              <a:ext uri="{FF2B5EF4-FFF2-40B4-BE49-F238E27FC236}">
                <a16:creationId xmlns:a16="http://schemas.microsoft.com/office/drawing/2014/main" id="{1C403834-E4EB-2750-19DA-E7E6EAAA24A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Tree>
    <p:extLst>
      <p:ext uri="{BB962C8B-B14F-4D97-AF65-F5344CB8AC3E}">
        <p14:creationId xmlns:p14="http://schemas.microsoft.com/office/powerpoint/2010/main" val="1623090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BD46832-4A4F-4A99-A629-FFFE9E37D806}" type="datetime1">
              <a:rPr lang="fr-FR" smtClean="0"/>
              <a:t>07/11/2024</a:t>
            </a:fld>
            <a:endParaRPr lang="fr-FR"/>
          </a:p>
        </p:txBody>
      </p:sp>
      <p:pic>
        <p:nvPicPr>
          <p:cNvPr id="11" name="Image 21">
            <a:extLst>
              <a:ext uri="{FF2B5EF4-FFF2-40B4-BE49-F238E27FC236}">
                <a16:creationId xmlns:a16="http://schemas.microsoft.com/office/drawing/2014/main" id="{6F0F44EA-2B4A-448A-9216-84AA3D3B80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733356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156110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915646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3382117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418514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295971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661679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807948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77380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1422663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2220100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185591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4381985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178426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5046484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578101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735397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lstStyle>
            <a:lvl1pPr marL="114300" indent="-114300">
              <a:buClr>
                <a:schemeClr val="accent1"/>
              </a:buClr>
              <a:buFont typeface="Arial" panose="020B0604020202020204" pitchFamily="34" charset="0"/>
              <a:buChar char="•"/>
              <a:defRPr/>
            </a:lvl1pPr>
            <a:lvl2pPr marL="342900" indent="-114300">
              <a:buClr>
                <a:schemeClr val="accent1"/>
              </a:buClr>
              <a:buFont typeface="Arial" panose="020B0604020202020204" pitchFamily="34" charset="0"/>
              <a:buChar char="•"/>
              <a:defRPr/>
            </a:lvl2pPr>
            <a:lvl3pPr marL="571500" indent="-114300">
              <a:buClr>
                <a:schemeClr val="accent1"/>
              </a:buClr>
              <a:buFont typeface="Arial" panose="020B0604020202020204" pitchFamily="34" charset="0"/>
              <a:buChar char="•"/>
              <a:defRPr/>
            </a:lvl3pPr>
            <a:lvl4pPr marL="800100" indent="-114300">
              <a:buClr>
                <a:schemeClr val="accent1"/>
              </a:buClr>
              <a:buFont typeface="Arial" panose="020B0604020202020204" pitchFamily="34" charset="0"/>
              <a:buChar char="•"/>
              <a:defRPr/>
            </a:lvl4pPr>
            <a:lvl5pPr marL="1028700" indent="-114300">
              <a:buClr>
                <a:schemeClr val="accent1"/>
              </a:buClr>
              <a:buFont typeface="Arial" panose="020B0604020202020204" pitchFamily="34" charset="0"/>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9" name="Image 8">
            <a:extLst>
              <a:ext uri="{FF2B5EF4-FFF2-40B4-BE49-F238E27FC236}">
                <a16:creationId xmlns:a16="http://schemas.microsoft.com/office/drawing/2014/main" id="{D2002861-51F1-49AA-BD60-4DABCB1C690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9081F2B-9948-4D96-A95E-03B4839B0185}"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739575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758708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037B35A-C0E4-4ADB-87C8-B4EA4A88020A}"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F04188BE-5E1B-4407-95E8-75445233FF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9621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681674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371AE34-5E25-4A0D-B658-5F7AD2AC43C4}"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4" name="Image 8">
            <a:extLst>
              <a:ext uri="{FF2B5EF4-FFF2-40B4-BE49-F238E27FC236}">
                <a16:creationId xmlns:a16="http://schemas.microsoft.com/office/drawing/2014/main" id="{6D75D4F3-0077-4964-9DC0-282AB39D3F7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686099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BB57419-64D2-4133-AE88-9CCDEC376CDB}"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D9FCE6D6-A7A0-4745-B657-90F32721196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816901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F8B76C1-93DA-4D99-BD6E-650974544800}"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2" name="Image 8">
            <a:extLst>
              <a:ext uri="{FF2B5EF4-FFF2-40B4-BE49-F238E27FC236}">
                <a16:creationId xmlns:a16="http://schemas.microsoft.com/office/drawing/2014/main" id="{2661EEDF-C183-4693-ADA5-DA6E6E8E0B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28990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848260" y="2629578"/>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9553113" y="2629578"/>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848260"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9553113"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Tree>
    <p:extLst>
      <p:ext uri="{BB962C8B-B14F-4D97-AF65-F5344CB8AC3E}">
        <p14:creationId xmlns:p14="http://schemas.microsoft.com/office/powerpoint/2010/main" val="32469964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3017092" y="1461671"/>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7374439"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5195766"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5200686"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 name="Picture Placeholder 7">
            <a:extLst>
              <a:ext uri="{FF2B5EF4-FFF2-40B4-BE49-F238E27FC236}">
                <a16:creationId xmlns:a16="http://schemas.microsoft.com/office/drawing/2014/main" id="{2E46396A-FE04-194F-716A-CA3B88C0E0E7}"/>
              </a:ext>
            </a:extLst>
          </p:cNvPr>
          <p:cNvSpPr>
            <a:spLocks noGrp="1"/>
          </p:cNvSpPr>
          <p:nvPr>
            <p:ph type="pic" sz="quarter" idx="24" hasCustomPrompt="1"/>
          </p:nvPr>
        </p:nvSpPr>
        <p:spPr>
          <a:xfrm>
            <a:off x="737690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13" name="Picture Placeholder 7">
            <a:extLst>
              <a:ext uri="{FF2B5EF4-FFF2-40B4-BE49-F238E27FC236}">
                <a16:creationId xmlns:a16="http://schemas.microsoft.com/office/drawing/2014/main" id="{B99F1378-87D1-46E9-ADDB-3E722A1D92DB}"/>
              </a:ext>
            </a:extLst>
          </p:cNvPr>
          <p:cNvSpPr>
            <a:spLocks noGrp="1"/>
          </p:cNvSpPr>
          <p:nvPr>
            <p:ph type="pic" sz="quarter" idx="25" hasCustomPrompt="1"/>
          </p:nvPr>
        </p:nvSpPr>
        <p:spPr>
          <a:xfrm>
            <a:off x="3024473"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Tree>
    <p:extLst>
      <p:ext uri="{BB962C8B-B14F-4D97-AF65-F5344CB8AC3E}">
        <p14:creationId xmlns:p14="http://schemas.microsoft.com/office/powerpoint/2010/main" val="1758863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7D9C01D-BDD0-4525-B2D5-A8519D77E1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7ADE92C1-CBEA-49ED-BBCB-BD870A5F1C6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47323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5CB364C-692D-4085-869E-1FFDEE7B6D65}"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93FF4E95-40F2-4A10-BA96-A989F6071B6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604605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469DA4F-12FB-4717-ACC5-888F7088FBED}"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3" name="Image 8">
            <a:extLst>
              <a:ext uri="{FF2B5EF4-FFF2-40B4-BE49-F238E27FC236}">
                <a16:creationId xmlns:a16="http://schemas.microsoft.com/office/drawing/2014/main" id="{62E082C8-0F71-4000-8A71-5E4BFAAB14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108635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6187479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70232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8875515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1933683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41782490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14719656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1DE3B88-55AA-41E6-82C0-E7ED9CF82B11}"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5" name="Image 8">
            <a:extLst>
              <a:ext uri="{FF2B5EF4-FFF2-40B4-BE49-F238E27FC236}">
                <a16:creationId xmlns:a16="http://schemas.microsoft.com/office/drawing/2014/main" id="{FC028934-34C6-478C-A697-A83077ED326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602417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DA4A5C1-D9A6-4A65-AE7E-11DA93D3D79D}"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3" name="Image 8">
            <a:extLst>
              <a:ext uri="{FF2B5EF4-FFF2-40B4-BE49-F238E27FC236}">
                <a16:creationId xmlns:a16="http://schemas.microsoft.com/office/drawing/2014/main" id="{811D1C53-604E-44F8-A888-141FBE24C74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425176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07B7971-D9B7-404E-B522-501996583479}"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355DF7CE-FED5-4BC6-AC94-D084D25A1D7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2622812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1D7804-4EC1-47CC-8652-EBCE45CBDA4C}"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7268485E-2F9A-460A-B7E7-A9E6814D5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19201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AFD5DF4-FB4F-4E63-A0D9-A235C45E2715}"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9" name="Image 8">
            <a:extLst>
              <a:ext uri="{FF2B5EF4-FFF2-40B4-BE49-F238E27FC236}">
                <a16:creationId xmlns:a16="http://schemas.microsoft.com/office/drawing/2014/main" id="{323A2E48-DD8F-471C-AB7B-997C9CFDC8D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7087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49C2C43-0D05-42CA-A89E-8F6971A67201}"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68D1C585-E8DA-4C31-AEC8-AFE1D3257AC6}"/>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102456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A553965-6E4A-4FB0-9602-FDB55FA04C97}"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323B672-B0A4-43EB-B5B0-643D00CA85A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0246949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5" Type="http://schemas.openxmlformats.org/officeDocument/2006/relationships/slideLayout" Target="../slideLayouts/slideLayout65.xml"/><Relationship Id="rId61" Type="http://schemas.openxmlformats.org/officeDocument/2006/relationships/slideLayout" Target="../slideLayouts/slideLayout121.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59" Type="http://schemas.openxmlformats.org/officeDocument/2006/relationships/slideLayout" Target="../slideLayouts/slideLayout119.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theme" Target="../theme/theme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307151-8D9E-473A-A05D-CFA48289C0E5}"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7004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8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87" r:id="rId58"/>
    <p:sldLayoutId id="2147483789" r:id="rId59"/>
    <p:sldLayoutId id="2147483790" r:id="rId60"/>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l" defTabSz="4572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78C8897C-7AD5-4313-A95D-E3551EAB1796}"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83913452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776" r:id="rId51"/>
    <p:sldLayoutId id="2147483777" r:id="rId52"/>
    <p:sldLayoutId id="2147483778" r:id="rId53"/>
    <p:sldLayoutId id="2147483779" r:id="rId54"/>
    <p:sldLayoutId id="2147483780" r:id="rId55"/>
    <p:sldLayoutId id="2147483781" r:id="rId56"/>
    <p:sldLayoutId id="2147483782" r:id="rId57"/>
    <p:sldLayoutId id="2147483783" r:id="rId58"/>
    <p:sldLayoutId id="2147483784" r:id="rId59"/>
    <p:sldLayoutId id="2147483785" r:id="rId60"/>
    <p:sldLayoutId id="2147483786" r:id="rId61"/>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6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0.xml"/><Relationship Id="rId6" Type="http://schemas.openxmlformats.org/officeDocument/2006/relationships/image" Target="../media/image29.png"/><Relationship Id="rId5" Type="http://schemas.openxmlformats.org/officeDocument/2006/relationships/image" Target="../media/image39.sv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7.svg"/><Relationship Id="rId3" Type="http://schemas.openxmlformats.org/officeDocument/2006/relationships/image" Target="../media/image41.svg"/><Relationship Id="rId7" Type="http://schemas.openxmlformats.org/officeDocument/2006/relationships/image" Target="../media/image55.svg"/><Relationship Id="rId12" Type="http://schemas.openxmlformats.org/officeDocument/2006/relationships/image" Target="../media/image56.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54.png"/><Relationship Id="rId11" Type="http://schemas.openxmlformats.org/officeDocument/2006/relationships/image" Target="../media/image49.svg"/><Relationship Id="rId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52.png"/><Relationship Id="rId9" Type="http://schemas.openxmlformats.org/officeDocument/2006/relationships/image" Target="../media/image47.svg"/></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8.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29.png"/><Relationship Id="rId4" Type="http://schemas.openxmlformats.org/officeDocument/2006/relationships/image" Target="../media/image60.png"/><Relationship Id="rId9"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jpeg"/><Relationship Id="rId4" Type="http://schemas.openxmlformats.org/officeDocument/2006/relationships/image" Target="../media/image67.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 descr="AXA Partners">
            <a:extLst>
              <a:ext uri="{FF2B5EF4-FFF2-40B4-BE49-F238E27FC236}">
                <a16:creationId xmlns:a16="http://schemas.microsoft.com/office/drawing/2014/main" id="{8235404D-EBBD-51A8-A586-BDA198E2BD5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58" r="-7758"/>
          <a:stretch/>
        </p:blipFill>
        <p:spPr>
          <a:prstGeom prst="rect">
            <a:avLst/>
          </a:prstGeom>
        </p:spPr>
      </p:pic>
      <p:sp>
        <p:nvSpPr>
          <p:cNvPr id="3" name="Title 2">
            <a:extLst>
              <a:ext uri="{FF2B5EF4-FFF2-40B4-BE49-F238E27FC236}">
                <a16:creationId xmlns:a16="http://schemas.microsoft.com/office/drawing/2014/main" id="{2CAD6CE9-7255-44BB-534C-26DE112B9093}"/>
              </a:ext>
            </a:extLst>
          </p:cNvPr>
          <p:cNvSpPr>
            <a:spLocks noGrp="1"/>
          </p:cNvSpPr>
          <p:nvPr>
            <p:ph type="title"/>
          </p:nvPr>
        </p:nvSpPr>
        <p:spPr/>
        <p:txBody>
          <a:bodyPr/>
          <a:lstStyle/>
          <a:p>
            <a:r>
              <a:rPr lang="fr-FR" sz="4000" err="1"/>
              <a:t>Retrieval-Augmented</a:t>
            </a:r>
            <a:r>
              <a:rPr lang="fr-FR" sz="4000"/>
              <a:t> </a:t>
            </a:r>
            <a:r>
              <a:rPr lang="fr-FR" sz="4000" err="1"/>
              <a:t>Generation</a:t>
            </a:r>
            <a:r>
              <a:rPr lang="fr-FR" sz="4000"/>
              <a:t> for </a:t>
            </a:r>
            <a:r>
              <a:rPr lang="fr-FR" sz="4000" err="1"/>
              <a:t>Subjects</a:t>
            </a:r>
            <a:r>
              <a:rPr lang="fr-FR" sz="4000"/>
              <a:t> </a:t>
            </a:r>
            <a:r>
              <a:rPr lang="fr-FR" sz="4000" err="1"/>
              <a:t>matter</a:t>
            </a:r>
            <a:r>
              <a:rPr lang="fr-FR" sz="4000"/>
              <a:t> experts</a:t>
            </a:r>
          </a:p>
        </p:txBody>
      </p:sp>
      <p:sp>
        <p:nvSpPr>
          <p:cNvPr id="9" name="Text Placeholder 8">
            <a:extLst>
              <a:ext uri="{FF2B5EF4-FFF2-40B4-BE49-F238E27FC236}">
                <a16:creationId xmlns:a16="http://schemas.microsoft.com/office/drawing/2014/main" id="{4494EFD5-E9DB-9C71-91EC-2B02FC2EFCA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0A82A5E9-F7EE-8F77-6C81-9740F5F752C9}"/>
              </a:ext>
            </a:extLst>
          </p:cNvPr>
          <p:cNvSpPr>
            <a:spLocks noGrp="1"/>
          </p:cNvSpPr>
          <p:nvPr>
            <p:ph type="dt" sz="half" idx="12"/>
          </p:nvPr>
        </p:nvSpPr>
        <p:spPr/>
        <p:txBody>
          <a:bodyPr/>
          <a:lstStyle/>
          <a:p>
            <a:fld id="{B3B3DACF-A3A8-4142-B379-40C72AB74E46}" type="datetime1">
              <a:rPr lang="fr-FR" smtClean="0"/>
              <a:t>07/11/2024</a:t>
            </a:fld>
            <a:endParaRPr lang="fr-FR"/>
          </a:p>
        </p:txBody>
      </p:sp>
    </p:spTree>
    <p:extLst>
      <p:ext uri="{BB962C8B-B14F-4D97-AF65-F5344CB8AC3E}">
        <p14:creationId xmlns:p14="http://schemas.microsoft.com/office/powerpoint/2010/main" val="1930092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rPr>
              <a:t>AXA employees deal with an overwhelming volume of information from various sources and formats</a:t>
            </a:r>
            <a:endParaRPr lang="fr-FR"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Large  and diverse documents</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Annual reports, regulations or minutes can be several hundred pages long. Depending on the department, employees may need to analyze videos, charts, etc.</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Vast amount of sources</a:t>
            </a:r>
            <a:endParaRPr lang="fr-FR">
              <a:solidFill>
                <a:srgbClr val="000000"/>
              </a:solidFill>
              <a:latin typeface="Poppins Medium"/>
              <a:ea typeface="Lato Light"/>
              <a:cs typeface="Poppins Medium"/>
            </a:endParaRP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The corpus of data handled by AXA’s financial analysts is large and highly varied, encompassing reports, regulations, and market analyses across different formats and sources</a:t>
            </a:r>
            <a:endParaRPr lang="fr-FR">
              <a:latin typeface="Lato Light"/>
              <a:ea typeface="Lato Light"/>
              <a:cs typeface="Lato Light"/>
            </a:endParaRP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Data Breaches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External RAG solution can lead to leakage of sensitive data therefore cannot be used by employees</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3" name="Date Placeholder 2">
            <a:extLst>
              <a:ext uri="{FF2B5EF4-FFF2-40B4-BE49-F238E27FC236}">
                <a16:creationId xmlns:a16="http://schemas.microsoft.com/office/drawing/2014/main" id="{057EB1A1-12A3-86DB-7AA3-FD5517CBB1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5" name="Footer Placeholder 3">
            <a:extLst>
              <a:ext uri="{FF2B5EF4-FFF2-40B4-BE49-F238E27FC236}">
                <a16:creationId xmlns:a16="http://schemas.microsoft.com/office/drawing/2014/main" id="{923DBB78-B6AE-D051-A88B-405E3C746A11}"/>
              </a:ext>
            </a:extLst>
          </p:cNvPr>
          <p:cNvSpPr>
            <a:spLocks noGrp="1"/>
          </p:cNvSpPr>
          <p:nvPr>
            <p:ph type="ftr" sz="quarter" idx="11"/>
          </p:nvPr>
        </p:nvSpPr>
        <p:spPr>
          <a:xfrm>
            <a:off x="3810199" y="6211825"/>
            <a:ext cx="4571603" cy="365125"/>
          </a:xfrm>
        </p:spPr>
        <p:txBody>
          <a:bodyPr/>
          <a:lstStyle/>
          <a:p>
            <a:r>
              <a:rPr lang="fr-FR"/>
              <a:t>AXA</a:t>
            </a:r>
          </a:p>
        </p:txBody>
      </p:sp>
      <p:sp>
        <p:nvSpPr>
          <p:cNvPr id="7" name="Slide Number Placeholder 4">
            <a:extLst>
              <a:ext uri="{FF2B5EF4-FFF2-40B4-BE49-F238E27FC236}">
                <a16:creationId xmlns:a16="http://schemas.microsoft.com/office/drawing/2014/main" id="{F7E58B16-2A71-D3CA-34A1-C4D6935367E2}"/>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2</a:t>
            </a:fld>
            <a:endParaRPr lang="fr-FR"/>
          </a:p>
        </p:txBody>
      </p:sp>
      <p:pic>
        <p:nvPicPr>
          <p:cNvPr id="20" name="Picture Placeholder 4" descr="AXA Partners">
            <a:extLst>
              <a:ext uri="{FF2B5EF4-FFF2-40B4-BE49-F238E27FC236}">
                <a16:creationId xmlns:a16="http://schemas.microsoft.com/office/drawing/2014/main" id="{C298DC4E-EFA1-252F-5379-105ED7126EC4}"/>
              </a:ext>
            </a:extLst>
          </p:cNvPr>
          <p:cNvPicPr>
            <a:picLocks noGrp="1" noChangeAspect="1"/>
          </p:cNvPicPr>
          <p:nvPr>
            <p:ph type="pic" sz="quarter" idx="42"/>
          </p:nvPr>
        </p:nvPicPr>
        <p:blipFill rotWithShape="1">
          <a:blip r:embed="rId3"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cxnSp>
        <p:nvCxnSpPr>
          <p:cNvPr id="2" name="Straight Connector 1">
            <a:extLst>
              <a:ext uri="{FF2B5EF4-FFF2-40B4-BE49-F238E27FC236}">
                <a16:creationId xmlns:a16="http://schemas.microsoft.com/office/drawing/2014/main" id="{37ADDFFD-35EE-DF6B-AD15-D78B9B42C3E1}"/>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B8F85C4-00BC-D36C-D2EA-8597647152AB}"/>
              </a:ext>
            </a:extLst>
          </p:cNvPr>
          <p:cNvSpPr/>
          <p:nvPr/>
        </p:nvSpPr>
        <p:spPr>
          <a:xfrm flipV="1">
            <a:off x="9357359" y="1867153"/>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a:extLst>
              <a:ext uri="{FF2B5EF4-FFF2-40B4-BE49-F238E27FC236}">
                <a16:creationId xmlns:a16="http://schemas.microsoft.com/office/drawing/2014/main" id="{4CA3A64A-888D-0303-6232-7583BAB3CAD6}"/>
              </a:ext>
            </a:extLst>
          </p:cNvPr>
          <p:cNvSpPr txBox="1"/>
          <p:nvPr/>
        </p:nvSpPr>
        <p:spPr>
          <a:xfrm>
            <a:off x="9357359" y="1645916"/>
            <a:ext cx="2361981" cy="22123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11" name="TextBox 10">
            <a:extLst>
              <a:ext uri="{FF2B5EF4-FFF2-40B4-BE49-F238E27FC236}">
                <a16:creationId xmlns:a16="http://schemas.microsoft.com/office/drawing/2014/main" id="{3CD48C1B-D1C5-3405-FA03-5C1F25FAFD77}"/>
              </a:ext>
            </a:extLst>
          </p:cNvPr>
          <p:cNvSpPr txBox="1"/>
          <p:nvPr/>
        </p:nvSpPr>
        <p:spPr>
          <a:xfrm>
            <a:off x="9357359" y="2240764"/>
            <a:ext cx="2410223" cy="3622131"/>
          </a:xfrm>
          <a:prstGeom prst="rect">
            <a:avLst/>
          </a:prstGeom>
          <a:noFill/>
        </p:spPr>
        <p:txBody>
          <a:bodyPr wrap="square"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Human errors</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Increasing volume of documents</a:t>
            </a:r>
          </a:p>
          <a:p>
            <a:pPr marL="285750" indent="-285750">
              <a:buFont typeface="Arial" panose="020B0604020202020204" pitchFamily="34" charset="0"/>
              <a:buChar char="•"/>
            </a:pPr>
            <a:r>
              <a:rPr lang="en-US">
                <a:latin typeface="Lato Light" panose="020F0502020204030203" pitchFamily="34" charset="0"/>
                <a:ea typeface="Lato Light" panose="020F0502020204030203" pitchFamily="34" charset="0"/>
                <a:cs typeface="Lato Light" panose="020F0502020204030203" pitchFamily="34" charset="0"/>
              </a:rPr>
              <a:t>Data Breaches due to </a:t>
            </a:r>
            <a:r>
              <a:rPr lang="en-US" b="1">
                <a:latin typeface="Lato Light" panose="020F0502020204030203" pitchFamily="34" charset="0"/>
                <a:ea typeface="Lato Light" panose="020F0502020204030203" pitchFamily="34" charset="0"/>
                <a:cs typeface="Lato Light" panose="020F0502020204030203" pitchFamily="34" charset="0"/>
              </a:rPr>
              <a:t>Shadow AI</a:t>
            </a:r>
          </a:p>
          <a:p>
            <a:pPr marL="285750" indent="-285750">
              <a:buFont typeface="Arial" panose="020B0604020202020204" pitchFamily="34" charset="0"/>
              <a:buChar char="•"/>
            </a:pPr>
            <a:endParaRPr lang="en-US">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7167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3</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Overcoming data complexity and ensuring security in the implementation of AI for financial analysis</a:t>
            </a:r>
            <a:endParaRPr lang="fr-FR" sz="2200" cap="none">
              <a:solidFill>
                <a:srgbClr val="000000"/>
              </a:solidFill>
              <a:latin typeface="Poppins Medium"/>
              <a:cs typeface="Poppins Medium"/>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477252" y="2860547"/>
            <a:ext cx="3298877" cy="1477328"/>
          </a:xfrm>
          <a:prstGeom prst="rect">
            <a:avLst/>
          </a:prstGeom>
          <a:noFill/>
        </p:spPr>
        <p:txBody>
          <a:bodyPr wrap="square" rtlCol="0" anchor="t">
            <a:spAutoFit/>
          </a:bodyPr>
          <a:lstStyle/>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Using advanced multimodal model like GPT-4o, the application can read images, charts, etc.</a:t>
            </a:r>
          </a:p>
          <a:p>
            <a:pPr marL="285750" indent="-285750" algn="l">
              <a:buFont typeface="Arial" panose="020B0604020202020204" pitchFamily="34" charset="0"/>
              <a:buChar char="•"/>
            </a:pP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Secure the analyst queries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87ACFFC-7D98-230B-003C-C5D47F036B93}"/>
              </a:ext>
            </a:extLst>
          </p:cNvPr>
          <p:cNvSpPr txBox="1"/>
          <p:nvPr/>
        </p:nvSpPr>
        <p:spPr>
          <a:xfrm>
            <a:off x="8066361" y="2860547"/>
            <a:ext cx="3522056" cy="1477328"/>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a:solidFill>
                  <a:srgbClr val="000000"/>
                </a:solidFill>
                <a:latin typeface="Lato Light"/>
                <a:ea typeface="Lato Light"/>
                <a:cs typeface="Lato Light"/>
              </a:rPr>
              <a:t>Employees can generate more accurate and timely outputs based on real-time insights and a better understanding of large, complex datasets</a:t>
            </a:r>
            <a:endParaRPr lang="fr-FR">
              <a:solidFill>
                <a:srgbClr val="000000"/>
              </a:solidFill>
              <a:latin typeface="Lato Light"/>
              <a:ea typeface="Lato Light"/>
              <a:cs typeface="Lato Light"/>
            </a:endParaRPr>
          </a:p>
        </p:txBody>
      </p:sp>
      <p:sp>
        <p:nvSpPr>
          <p:cNvPr id="17" name="TextBox 16">
            <a:extLst>
              <a:ext uri="{FF2B5EF4-FFF2-40B4-BE49-F238E27FC236}">
                <a16:creationId xmlns:a16="http://schemas.microsoft.com/office/drawing/2014/main" id="{0ABFB459-CC42-F94D-FA7E-8AA9F5EEA5D2}"/>
              </a:ext>
            </a:extLst>
          </p:cNvPr>
          <p:cNvSpPr txBox="1"/>
          <p:nvPr/>
        </p:nvSpPr>
        <p:spPr>
          <a:xfrm>
            <a:off x="4186918" y="2860547"/>
            <a:ext cx="3298877" cy="2585323"/>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n-US">
                <a:solidFill>
                  <a:srgbClr val="000000"/>
                </a:solidFill>
                <a:latin typeface="Lato Light"/>
                <a:ea typeface="Lato Light"/>
                <a:cs typeface="Lato Light"/>
              </a:rPr>
              <a:t>The RAG application use the company’s LLM through Secure GPT to mitigate the risk of data leakage</a:t>
            </a:r>
          </a:p>
          <a:p>
            <a:pPr marL="285750" indent="-285750" algn="l">
              <a:buFont typeface="Arial" panose="020B0604020202020204" pitchFamily="34" charset="0"/>
              <a:buChar char="•"/>
            </a:pPr>
            <a:r>
              <a:rPr lang="en-US">
                <a:solidFill>
                  <a:srgbClr val="000000"/>
                </a:solidFill>
                <a:latin typeface="Lato Light"/>
                <a:ea typeface="Lato Light"/>
                <a:cs typeface="Lato Light"/>
              </a:rPr>
              <a:t>Documents and embeddings are stored on AXA’s private Azure cloud as requested by Security and Data privacy teams</a:t>
            </a:r>
            <a:endParaRPr lang="fr-FR">
              <a:solidFill>
                <a:srgbClr val="000000"/>
              </a:solidFill>
              <a:latin typeface="Lato Light"/>
              <a:ea typeface="Lato Light"/>
              <a:cs typeface="Lato Light"/>
            </a:endParaRPr>
          </a:p>
        </p:txBody>
      </p:sp>
      <p:sp>
        <p:nvSpPr>
          <p:cNvPr id="9" name="TextBox 8">
            <a:extLst>
              <a:ext uri="{FF2B5EF4-FFF2-40B4-BE49-F238E27FC236}">
                <a16:creationId xmlns:a16="http://schemas.microsoft.com/office/drawing/2014/main" id="{60885F33-587A-BDB9-AD67-93F3CD0D3A04}"/>
              </a:ext>
            </a:extLst>
          </p:cNvPr>
          <p:cNvSpPr txBox="1"/>
          <p:nvPr/>
        </p:nvSpPr>
        <p:spPr>
          <a:xfrm>
            <a:off x="1477177" y="1507197"/>
            <a:ext cx="2298953"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A secured data journey</a:t>
            </a:r>
          </a:p>
        </p:txBody>
      </p:sp>
      <p:sp>
        <p:nvSpPr>
          <p:cNvPr id="10" name="TextBox 9">
            <a:extLst>
              <a:ext uri="{FF2B5EF4-FFF2-40B4-BE49-F238E27FC236}">
                <a16:creationId xmlns:a16="http://schemas.microsoft.com/office/drawing/2014/main" id="{8B276088-1737-4E65-BDD3-DB69ADC343C6}"/>
              </a:ext>
            </a:extLst>
          </p:cNvPr>
          <p:cNvSpPr txBox="1"/>
          <p:nvPr/>
        </p:nvSpPr>
        <p:spPr>
          <a:xfrm>
            <a:off x="4856131" y="1511850"/>
            <a:ext cx="2756666"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Ensure Compliance with AXA Security comities</a:t>
            </a:r>
            <a:endParaRPr lang="fr-FR" b="0">
              <a:latin typeface="Poppins Medium"/>
              <a:ea typeface="Lato Light"/>
              <a:cs typeface="Poppins Medium"/>
            </a:endParaRPr>
          </a:p>
        </p:txBody>
      </p:sp>
      <p:sp>
        <p:nvSpPr>
          <p:cNvPr id="11" name="TextBox 10">
            <a:extLst>
              <a:ext uri="{FF2B5EF4-FFF2-40B4-BE49-F238E27FC236}">
                <a16:creationId xmlns:a16="http://schemas.microsoft.com/office/drawing/2014/main" id="{60B81737-A11B-7C25-0F1F-8539C0C6BDDD}"/>
              </a:ext>
            </a:extLst>
          </p:cNvPr>
          <p:cNvSpPr txBox="1"/>
          <p:nvPr/>
        </p:nvSpPr>
        <p:spPr>
          <a:xfrm>
            <a:off x="9105899" y="1507197"/>
            <a:ext cx="2482517"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Informed Decision-Making</a:t>
            </a:r>
            <a:endParaRPr lang="fr-FR" b="0">
              <a:latin typeface="Poppins Medium"/>
              <a:ea typeface="Lato Light"/>
              <a:cs typeface="Poppins Medium"/>
            </a:endParaRPr>
          </a:p>
        </p:txBody>
      </p:sp>
      <p:pic>
        <p:nvPicPr>
          <p:cNvPr id="12" name="Graphic 11" descr="Lock with solid fill">
            <a:extLst>
              <a:ext uri="{FF2B5EF4-FFF2-40B4-BE49-F238E27FC236}">
                <a16:creationId xmlns:a16="http://schemas.microsoft.com/office/drawing/2014/main" id="{C81491DD-4223-0112-6D00-29EF2B69865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71806" y="1473040"/>
            <a:ext cx="1080000" cy="1080000"/>
          </a:xfrm>
          <a:prstGeom prst="rect">
            <a:avLst/>
          </a:prstGeom>
        </p:spPr>
      </p:pic>
      <p:pic>
        <p:nvPicPr>
          <p:cNvPr id="13" name="Graphic 12" descr="Call center with solid fill">
            <a:extLst>
              <a:ext uri="{FF2B5EF4-FFF2-40B4-BE49-F238E27FC236}">
                <a16:creationId xmlns:a16="http://schemas.microsoft.com/office/drawing/2014/main" id="{F4E578A4-93CB-8763-7C7A-6B0B9722A0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46435" y="1473040"/>
            <a:ext cx="1080000" cy="1080000"/>
          </a:xfrm>
          <a:prstGeom prst="rect">
            <a:avLst/>
          </a:prstGeom>
        </p:spPr>
      </p:pic>
      <p:pic>
        <p:nvPicPr>
          <p:cNvPr id="16" name="Graphic 15" descr="Syncing cloud with solid fill">
            <a:extLst>
              <a:ext uri="{FF2B5EF4-FFF2-40B4-BE49-F238E27FC236}">
                <a16:creationId xmlns:a16="http://schemas.microsoft.com/office/drawing/2014/main" id="{510617FD-9CEB-7235-4228-9D8B5F151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252" y="1473040"/>
            <a:ext cx="1080000" cy="1080000"/>
          </a:xfrm>
          <a:prstGeom prst="rect">
            <a:avLst/>
          </a:prstGeom>
        </p:spPr>
      </p:pic>
      <p:sp>
        <p:nvSpPr>
          <p:cNvPr id="26" name="Rectangle 25">
            <a:extLst>
              <a:ext uri="{FF2B5EF4-FFF2-40B4-BE49-F238E27FC236}">
                <a16:creationId xmlns:a16="http://schemas.microsoft.com/office/drawing/2014/main" id="{FF7671FB-2DA6-EEB5-DD19-C6FAF32820F8}"/>
              </a:ext>
            </a:extLst>
          </p:cNvPr>
          <p:cNvSpPr/>
          <p:nvPr/>
        </p:nvSpPr>
        <p:spPr>
          <a:xfrm flipV="1">
            <a:off x="477252" y="2535897"/>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Rectangle 26">
            <a:extLst>
              <a:ext uri="{FF2B5EF4-FFF2-40B4-BE49-F238E27FC236}">
                <a16:creationId xmlns:a16="http://schemas.microsoft.com/office/drawing/2014/main" id="{F8FAD12F-6361-434F-6625-6FB271FCD80B}"/>
              </a:ext>
            </a:extLst>
          </p:cNvPr>
          <p:cNvSpPr/>
          <p:nvPr/>
        </p:nvSpPr>
        <p:spPr>
          <a:xfrm flipV="1">
            <a:off x="4186918" y="2516968"/>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8" name="Rectangle 27">
            <a:extLst>
              <a:ext uri="{FF2B5EF4-FFF2-40B4-BE49-F238E27FC236}">
                <a16:creationId xmlns:a16="http://schemas.microsoft.com/office/drawing/2014/main" id="{C8C6BE8E-87D0-66F3-9418-0F77258822FC}"/>
              </a:ext>
            </a:extLst>
          </p:cNvPr>
          <p:cNvSpPr/>
          <p:nvPr/>
        </p:nvSpPr>
        <p:spPr>
          <a:xfrm flipV="1">
            <a:off x="8066360" y="2514456"/>
            <a:ext cx="3522056"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Placeholder 4" descr="AXA Partners">
            <a:extLst>
              <a:ext uri="{FF2B5EF4-FFF2-40B4-BE49-F238E27FC236}">
                <a16:creationId xmlns:a16="http://schemas.microsoft.com/office/drawing/2014/main" id="{678A51C5-6E89-A08F-F7B7-FAA530C32A3E}"/>
              </a:ext>
            </a:extLst>
          </p:cNvPr>
          <p:cNvPicPr>
            <a:picLocks noGrp="1" noChangeAspect="1"/>
          </p:cNvPicPr>
          <p:nvPr>
            <p:ph type="pic" sz="quarter" idx="42"/>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281333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4</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Autofit/>
          </a:bodyPr>
          <a:lstStyle/>
          <a:p>
            <a:r>
              <a:rPr lang="en-US" sz="2200" cap="none">
                <a:latin typeface="Poppins Medium"/>
                <a:cs typeface="Poppins Medium"/>
              </a:rPr>
              <a:t>Enhancing financial analysts' productivity and decision with a secure RAG solution</a:t>
            </a:r>
            <a:endParaRPr lang="fr-FR" sz="2200" cap="none">
              <a:latin typeface="Poppins Medium"/>
              <a:cs typeface="Poppins Medium"/>
            </a:endParaRPr>
          </a:p>
        </p:txBody>
      </p:sp>
      <p:sp>
        <p:nvSpPr>
          <p:cNvPr id="8" name="Rectangle 7">
            <a:extLst>
              <a:ext uri="{FF2B5EF4-FFF2-40B4-BE49-F238E27FC236}">
                <a16:creationId xmlns:a16="http://schemas.microsoft.com/office/drawing/2014/main" id="{BFBD18D0-C272-1CBF-49BF-19E9A7375A73}"/>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59632" y="1688215"/>
            <a:ext cx="781220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143929"/>
            <a:ext cx="7812204" cy="369332"/>
          </a:xfrm>
          <a:prstGeom prst="rect">
            <a:avLst/>
          </a:prstGeom>
          <a:noFill/>
        </p:spPr>
        <p:txBody>
          <a:bodyPr wrap="square" lIns="91440" tIns="45720" rIns="91440" bIns="45720" rtlCol="0" anchor="ctr">
            <a:spAutoFit/>
          </a:bodyPr>
          <a:lstStyle/>
          <a:p>
            <a:r>
              <a:rPr lang="en-US">
                <a:solidFill>
                  <a:srgbClr val="000000"/>
                </a:solidFill>
                <a:latin typeface="Lato Light"/>
                <a:ea typeface="Lato Light"/>
                <a:cs typeface="Lato Light"/>
              </a:rPr>
              <a:t>Benchmark of 4 RAG solutions offered by software editors</a:t>
            </a:r>
            <a:endParaRPr lang="fr-FR">
              <a:solidFill>
                <a:srgbClr val="000000"/>
              </a:solidFill>
              <a:latin typeface="Lato Light"/>
              <a:ea typeface="Lato Light"/>
              <a:cs typeface="Lato Light"/>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3900153"/>
            <a:ext cx="7812206"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By integrating reliable data sources, RAG enhances the precision of the information used for financial decisions, reducing the risk of oversight or human error</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1" y="2789009"/>
            <a:ext cx="7812206"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RAG Solution drastically reduces the time spent manually analyzing large documents, such as 500-page financial reports or market analyses, by quickly retrieving and summarizing relevant data or figure</a:t>
            </a:r>
          </a:p>
        </p:txBody>
      </p:sp>
      <p:sp>
        <p:nvSpPr>
          <p:cNvPr id="14" name="TextBox 13">
            <a:extLst>
              <a:ext uri="{FF2B5EF4-FFF2-40B4-BE49-F238E27FC236}">
                <a16:creationId xmlns:a16="http://schemas.microsoft.com/office/drawing/2014/main" id="{4968A599-F808-F88B-DAEC-65EEDD19F70E}"/>
              </a:ext>
            </a:extLst>
          </p:cNvPr>
          <p:cNvSpPr txBox="1"/>
          <p:nvPr/>
        </p:nvSpPr>
        <p:spPr>
          <a:xfrm>
            <a:off x="888921" y="1866931"/>
            <a:ext cx="1742484" cy="923330"/>
          </a:xfrm>
          <a:prstGeom prst="rect">
            <a:avLst/>
          </a:prstGeom>
          <a:noFill/>
        </p:spPr>
        <p:txBody>
          <a:bodyPr wrap="square" lIns="91440" tIns="45720" rIns="91440" bIns="45720"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4</a:t>
            </a:r>
          </a:p>
        </p:txBody>
      </p:sp>
      <p:pic>
        <p:nvPicPr>
          <p:cNvPr id="22" name="Graphic 21" descr="Classroom with solid fill">
            <a:extLst>
              <a:ext uri="{FF2B5EF4-FFF2-40B4-BE49-F238E27FC236}">
                <a16:creationId xmlns:a16="http://schemas.microsoft.com/office/drawing/2014/main" id="{4CEFD63E-105F-09C6-CFC1-DBEC07211E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163" y="2710674"/>
            <a:ext cx="1080000" cy="1080000"/>
          </a:xfrm>
          <a:prstGeom prst="rect">
            <a:avLst/>
          </a:prstGeom>
        </p:spPr>
      </p:pic>
      <p:pic>
        <p:nvPicPr>
          <p:cNvPr id="23" name="Graphic 22" descr="Server with solid fill">
            <a:extLst>
              <a:ext uri="{FF2B5EF4-FFF2-40B4-BE49-F238E27FC236}">
                <a16:creationId xmlns:a16="http://schemas.microsoft.com/office/drawing/2014/main" id="{4CEFD63E-105F-09C6-CFC1-DBEC07211E7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20163" y="3821818"/>
            <a:ext cx="1080000" cy="1080000"/>
          </a:xfrm>
          <a:prstGeom prst="rect">
            <a:avLst/>
          </a:prstGeom>
        </p:spPr>
      </p:pic>
      <p:sp>
        <p:nvSpPr>
          <p:cNvPr id="12" name="TextBox 11">
            <a:extLst>
              <a:ext uri="{FF2B5EF4-FFF2-40B4-BE49-F238E27FC236}">
                <a16:creationId xmlns:a16="http://schemas.microsoft.com/office/drawing/2014/main" id="{0FEF4385-B3C9-5625-24C5-035851BCC8CD}"/>
              </a:ext>
            </a:extLst>
          </p:cNvPr>
          <p:cNvSpPr txBox="1"/>
          <p:nvPr/>
        </p:nvSpPr>
        <p:spPr>
          <a:xfrm>
            <a:off x="3159631" y="5112435"/>
            <a:ext cx="7278819" cy="646331"/>
          </a:xfrm>
          <a:prstGeom prst="rect">
            <a:avLst/>
          </a:prstGeom>
          <a:noFill/>
        </p:spPr>
        <p:txBody>
          <a:bodyPr wrap="square" lIns="91440" tIns="45720" rIns="91440" bIns="45720" rtlCol="0" anchor="ctr">
            <a:spAutoFit/>
          </a:bodyPr>
          <a:lstStyle>
            <a:defPPr rtl="0">
              <a:defRPr lang="fr-FR"/>
            </a:defPPr>
            <a:lvl1pP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latin typeface="Lato Light"/>
                <a:ea typeface="Lato Light"/>
                <a:cs typeface="Lato Light"/>
              </a:rPr>
              <a:t>200+ use cases identified for the Secure RAG proposition across all departments</a:t>
            </a:r>
          </a:p>
        </p:txBody>
      </p:sp>
      <p:sp>
        <p:nvSpPr>
          <p:cNvPr id="17" name="TextBox 16">
            <a:extLst>
              <a:ext uri="{FF2B5EF4-FFF2-40B4-BE49-F238E27FC236}">
                <a16:creationId xmlns:a16="http://schemas.microsoft.com/office/drawing/2014/main" id="{F32704C6-99BE-840E-B5AD-0124E5BFEA3A}"/>
              </a:ext>
            </a:extLst>
          </p:cNvPr>
          <p:cNvSpPr txBox="1"/>
          <p:nvPr/>
        </p:nvSpPr>
        <p:spPr>
          <a:xfrm>
            <a:off x="774657" y="4973935"/>
            <a:ext cx="1971011"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200+</a:t>
            </a:r>
          </a:p>
        </p:txBody>
      </p:sp>
      <p:pic>
        <p:nvPicPr>
          <p:cNvPr id="2" name="Picture Placeholder 4" descr="AXA Partners">
            <a:extLst>
              <a:ext uri="{FF2B5EF4-FFF2-40B4-BE49-F238E27FC236}">
                <a16:creationId xmlns:a16="http://schemas.microsoft.com/office/drawing/2014/main" id="{F35EE162-B616-FC82-AB1B-36143BE758A1}"/>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3656382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344ECC7-7DCE-4EEC-D8BB-4490ABA6529F}"/>
              </a:ext>
            </a:extLst>
          </p:cNvPr>
          <p:cNvSpPr/>
          <p:nvPr/>
        </p:nvSpPr>
        <p:spPr>
          <a:xfrm>
            <a:off x="0" y="2828925"/>
            <a:ext cx="12192000" cy="33051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re 4">
            <a:extLst>
              <a:ext uri="{FF2B5EF4-FFF2-40B4-BE49-F238E27FC236}">
                <a16:creationId xmlns:a16="http://schemas.microsoft.com/office/drawing/2014/main" id="{3D919EFB-8C84-C293-B3E4-964D0EBB80B8}"/>
              </a:ext>
            </a:extLst>
          </p:cNvPr>
          <p:cNvSpPr>
            <a:spLocks noGrp="1"/>
          </p:cNvSpPr>
          <p:nvPr>
            <p:ph type="title"/>
          </p:nvPr>
        </p:nvSpPr>
        <p:spPr/>
        <p:txBody>
          <a:bodyPr>
            <a:normAutofit/>
          </a:bodyPr>
          <a:lstStyle/>
          <a:p>
            <a:r>
              <a:rPr lang="en-US"/>
              <a:t>AUTOMATED CREDIT ASSESSMENT</a:t>
            </a:r>
          </a:p>
        </p:txBody>
      </p:sp>
      <p:sp>
        <p:nvSpPr>
          <p:cNvPr id="6" name="Rectangle 5">
            <a:extLst>
              <a:ext uri="{FF2B5EF4-FFF2-40B4-BE49-F238E27FC236}">
                <a16:creationId xmlns:a16="http://schemas.microsoft.com/office/drawing/2014/main" id="{3A28AB46-CA34-3184-AB5E-2025355B7037}"/>
              </a:ext>
            </a:extLst>
          </p:cNvPr>
          <p:cNvSpPr/>
          <p:nvPr/>
        </p:nvSpPr>
        <p:spPr>
          <a:xfrm>
            <a:off x="534574" y="1224170"/>
            <a:ext cx="3372264"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sp>
        <p:nvSpPr>
          <p:cNvPr id="10" name="Rectangle 9">
            <a:extLst>
              <a:ext uri="{FF2B5EF4-FFF2-40B4-BE49-F238E27FC236}">
                <a16:creationId xmlns:a16="http://schemas.microsoft.com/office/drawing/2014/main" id="{A20FE164-01EE-B1F9-9944-8C30940ECF6D}"/>
              </a:ext>
            </a:extLst>
          </p:cNvPr>
          <p:cNvSpPr/>
          <p:nvPr/>
        </p:nvSpPr>
        <p:spPr>
          <a:xfrm>
            <a:off x="4098994" y="1224170"/>
            <a:ext cx="2484369"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grpSp>
        <p:nvGrpSpPr>
          <p:cNvPr id="28" name="Groupe 27">
            <a:extLst>
              <a:ext uri="{FF2B5EF4-FFF2-40B4-BE49-F238E27FC236}">
                <a16:creationId xmlns:a16="http://schemas.microsoft.com/office/drawing/2014/main" id="{B698CB5D-47B9-D427-61EB-8DA75997E234}"/>
              </a:ext>
            </a:extLst>
          </p:cNvPr>
          <p:cNvGrpSpPr/>
          <p:nvPr/>
        </p:nvGrpSpPr>
        <p:grpSpPr>
          <a:xfrm>
            <a:off x="8573674" y="3028950"/>
            <a:ext cx="3372264" cy="2971800"/>
            <a:chOff x="17029872" y="6057899"/>
            <a:chExt cx="6744528" cy="5943600"/>
          </a:xfrm>
        </p:grpSpPr>
        <p:sp>
          <p:nvSpPr>
            <p:cNvPr id="9" name="Rectangle 8">
              <a:extLst>
                <a:ext uri="{FF2B5EF4-FFF2-40B4-BE49-F238E27FC236}">
                  <a16:creationId xmlns:a16="http://schemas.microsoft.com/office/drawing/2014/main" id="{BBF488E3-20C5-F5B9-0A01-350B5F9FAD8B}"/>
                </a:ext>
              </a:extLst>
            </p:cNvPr>
            <p:cNvSpPr/>
            <p:nvPr/>
          </p:nvSpPr>
          <p:spPr>
            <a:xfrm>
              <a:off x="17029872" y="6057899"/>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Graphique 12" descr="Verrou avec un remplissage uni">
              <a:extLst>
                <a:ext uri="{FF2B5EF4-FFF2-40B4-BE49-F238E27FC236}">
                  <a16:creationId xmlns:a16="http://schemas.microsoft.com/office/drawing/2014/main" id="{2F3D0998-B099-71EE-F858-4ED210B0B53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029872" y="6076949"/>
              <a:ext cx="939600" cy="939600"/>
            </a:xfrm>
            <a:prstGeom prst="rect">
              <a:avLst/>
            </a:prstGeom>
          </p:spPr>
        </p:pic>
      </p:grpSp>
      <p:sp>
        <p:nvSpPr>
          <p:cNvPr id="20" name="Rectangle 19">
            <a:extLst>
              <a:ext uri="{FF2B5EF4-FFF2-40B4-BE49-F238E27FC236}">
                <a16:creationId xmlns:a16="http://schemas.microsoft.com/office/drawing/2014/main" id="{9930C4D5-9858-CDE7-81F3-2AACE6CA3AD8}"/>
              </a:ext>
            </a:extLst>
          </p:cNvPr>
          <p:cNvSpPr/>
          <p:nvPr/>
        </p:nvSpPr>
        <p:spPr>
          <a:xfrm>
            <a:off x="6792706" y="1224170"/>
            <a:ext cx="5178080"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pic>
        <p:nvPicPr>
          <p:cNvPr id="22" name="Graphique 21" descr="Vivats avec un remplissage uni">
            <a:extLst>
              <a:ext uri="{FF2B5EF4-FFF2-40B4-BE49-F238E27FC236}">
                <a16:creationId xmlns:a16="http://schemas.microsoft.com/office/drawing/2014/main" id="{9BF32D53-5A6C-2748-2329-2464F29D208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4560" y="1225417"/>
            <a:ext cx="469800" cy="469800"/>
          </a:xfrm>
          <a:prstGeom prst="rect">
            <a:avLst/>
          </a:prstGeom>
        </p:spPr>
      </p:pic>
      <p:pic>
        <p:nvPicPr>
          <p:cNvPr id="23" name="Graphique 22" descr="Entrer avec un remplissage uni">
            <a:extLst>
              <a:ext uri="{FF2B5EF4-FFF2-40B4-BE49-F238E27FC236}">
                <a16:creationId xmlns:a16="http://schemas.microsoft.com/office/drawing/2014/main" id="{F0470D8C-4ECA-2F66-BD8E-DF6C8E784C0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800486" y="1229851"/>
            <a:ext cx="469800" cy="469800"/>
          </a:xfrm>
          <a:prstGeom prst="rect">
            <a:avLst/>
          </a:prstGeom>
        </p:spPr>
      </p:pic>
      <p:grpSp>
        <p:nvGrpSpPr>
          <p:cNvPr id="30" name="Groupe 29">
            <a:extLst>
              <a:ext uri="{FF2B5EF4-FFF2-40B4-BE49-F238E27FC236}">
                <a16:creationId xmlns:a16="http://schemas.microsoft.com/office/drawing/2014/main" id="{32A890DF-999D-1423-A705-69139AF066A7}"/>
              </a:ext>
            </a:extLst>
          </p:cNvPr>
          <p:cNvGrpSpPr/>
          <p:nvPr/>
        </p:nvGrpSpPr>
        <p:grpSpPr>
          <a:xfrm>
            <a:off x="539639" y="3053171"/>
            <a:ext cx="3372266" cy="2971800"/>
            <a:chOff x="1065969" y="6057900"/>
            <a:chExt cx="6744531" cy="5943600"/>
          </a:xfrm>
        </p:grpSpPr>
        <p:sp>
          <p:nvSpPr>
            <p:cNvPr id="7" name="Rectangle 6">
              <a:extLst>
                <a:ext uri="{FF2B5EF4-FFF2-40B4-BE49-F238E27FC236}">
                  <a16:creationId xmlns:a16="http://schemas.microsoft.com/office/drawing/2014/main" id="{B5C2FD2F-C98F-FBCB-8FC2-CAF5FAF75B1E}"/>
                </a:ext>
              </a:extLst>
            </p:cNvPr>
            <p:cNvSpPr/>
            <p:nvPr/>
          </p:nvSpPr>
          <p:spPr>
            <a:xfrm>
              <a:off x="106597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5" name="Graphique 24" descr="Ampoule et crayon avec un remplissage uni">
              <a:extLst>
                <a:ext uri="{FF2B5EF4-FFF2-40B4-BE49-F238E27FC236}">
                  <a16:creationId xmlns:a16="http://schemas.microsoft.com/office/drawing/2014/main" id="{08DB5BC9-E4AC-FC02-0636-D381FFCF2BB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65969" y="6076950"/>
              <a:ext cx="939600" cy="939600"/>
            </a:xfrm>
            <a:prstGeom prst="rect">
              <a:avLst/>
            </a:prstGeom>
          </p:spPr>
        </p:pic>
      </p:grpSp>
      <p:grpSp>
        <p:nvGrpSpPr>
          <p:cNvPr id="29" name="Groupe 28">
            <a:extLst>
              <a:ext uri="{FF2B5EF4-FFF2-40B4-BE49-F238E27FC236}">
                <a16:creationId xmlns:a16="http://schemas.microsoft.com/office/drawing/2014/main" id="{DF16B018-FD46-231B-451D-4151EE635797}"/>
              </a:ext>
            </a:extLst>
          </p:cNvPr>
          <p:cNvGrpSpPr/>
          <p:nvPr/>
        </p:nvGrpSpPr>
        <p:grpSpPr>
          <a:xfrm>
            <a:off x="4554124" y="3028950"/>
            <a:ext cx="3372264" cy="2971800"/>
            <a:chOff x="9047922" y="6057900"/>
            <a:chExt cx="6744528" cy="5943600"/>
          </a:xfrm>
        </p:grpSpPr>
        <p:sp>
          <p:nvSpPr>
            <p:cNvPr id="8" name="Rectangle 7">
              <a:extLst>
                <a:ext uri="{FF2B5EF4-FFF2-40B4-BE49-F238E27FC236}">
                  <a16:creationId xmlns:a16="http://schemas.microsoft.com/office/drawing/2014/main" id="{0B0089CF-2F0B-69FB-E9CF-00B177DBE1A2}"/>
                </a:ext>
              </a:extLst>
            </p:cNvPr>
            <p:cNvSpPr/>
            <p:nvPr/>
          </p:nvSpPr>
          <p:spPr>
            <a:xfrm>
              <a:off x="904792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6" name="Graphique 25" descr="Trophée avec un remplissage uni">
              <a:extLst>
                <a:ext uri="{FF2B5EF4-FFF2-40B4-BE49-F238E27FC236}">
                  <a16:creationId xmlns:a16="http://schemas.microsoft.com/office/drawing/2014/main" id="{6C635936-3F8E-D1EF-EED3-8C03C99F76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47922" y="6076950"/>
              <a:ext cx="939600" cy="939600"/>
            </a:xfrm>
            <a:prstGeom prst="rect">
              <a:avLst/>
            </a:prstGeom>
          </p:spPr>
        </p:pic>
      </p:grpSp>
      <p:pic>
        <p:nvPicPr>
          <p:cNvPr id="27" name="Graphique 26" descr="Mille avec un remplissage uni">
            <a:extLst>
              <a:ext uri="{FF2B5EF4-FFF2-40B4-BE49-F238E27FC236}">
                <a16:creationId xmlns:a16="http://schemas.microsoft.com/office/drawing/2014/main" id="{D2C6E2C2-B700-1050-D5C6-560DE7B488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73" y="1229851"/>
            <a:ext cx="469800" cy="469800"/>
          </a:xfrm>
          <a:prstGeom prst="rect">
            <a:avLst/>
          </a:prstGeom>
        </p:spPr>
      </p:pic>
      <p:sp>
        <p:nvSpPr>
          <p:cNvPr id="32" name="ZoneTexte 31">
            <a:extLst>
              <a:ext uri="{FF2B5EF4-FFF2-40B4-BE49-F238E27FC236}">
                <a16:creationId xmlns:a16="http://schemas.microsoft.com/office/drawing/2014/main" id="{478001FD-7DFF-15C5-E5E5-B494555A972A}"/>
              </a:ext>
            </a:extLst>
          </p:cNvPr>
          <p:cNvSpPr txBox="1"/>
          <p:nvPr/>
        </p:nvSpPr>
        <p:spPr>
          <a:xfrm>
            <a:off x="1038269" y="1277412"/>
            <a:ext cx="1182437"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Rationale</a:t>
            </a:r>
          </a:p>
        </p:txBody>
      </p:sp>
      <p:sp>
        <p:nvSpPr>
          <p:cNvPr id="33" name="ZoneTexte 32">
            <a:extLst>
              <a:ext uri="{FF2B5EF4-FFF2-40B4-BE49-F238E27FC236}">
                <a16:creationId xmlns:a16="http://schemas.microsoft.com/office/drawing/2014/main" id="{898ED4B9-DDC4-834A-8AE7-8F8E26127279}"/>
              </a:ext>
            </a:extLst>
          </p:cNvPr>
          <p:cNvSpPr txBox="1"/>
          <p:nvPr/>
        </p:nvSpPr>
        <p:spPr>
          <a:xfrm>
            <a:off x="4554124" y="1277412"/>
            <a:ext cx="1810164"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Business teams</a:t>
            </a:r>
          </a:p>
        </p:txBody>
      </p:sp>
      <p:sp>
        <p:nvSpPr>
          <p:cNvPr id="34" name="ZoneTexte 33">
            <a:extLst>
              <a:ext uri="{FF2B5EF4-FFF2-40B4-BE49-F238E27FC236}">
                <a16:creationId xmlns:a16="http://schemas.microsoft.com/office/drawing/2014/main" id="{3252F077-5485-7E6F-6ED3-0824F5289F34}"/>
              </a:ext>
            </a:extLst>
          </p:cNvPr>
          <p:cNvSpPr txBox="1"/>
          <p:nvPr/>
        </p:nvSpPr>
        <p:spPr>
          <a:xfrm>
            <a:off x="7305518" y="1315416"/>
            <a:ext cx="1737956"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Input</a:t>
            </a:r>
          </a:p>
        </p:txBody>
      </p:sp>
      <p:sp>
        <p:nvSpPr>
          <p:cNvPr id="36" name="ZoneTexte 35">
            <a:extLst>
              <a:ext uri="{FF2B5EF4-FFF2-40B4-BE49-F238E27FC236}">
                <a16:creationId xmlns:a16="http://schemas.microsoft.com/office/drawing/2014/main" id="{835BB19A-98F4-A6B8-5059-C9B0FFC685C8}"/>
              </a:ext>
            </a:extLst>
          </p:cNvPr>
          <p:cNvSpPr txBox="1"/>
          <p:nvPr/>
        </p:nvSpPr>
        <p:spPr>
          <a:xfrm>
            <a:off x="1004373" y="3090287"/>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Detailed use case description</a:t>
            </a:r>
          </a:p>
        </p:txBody>
      </p:sp>
      <p:sp>
        <p:nvSpPr>
          <p:cNvPr id="37" name="ZoneTexte 36">
            <a:extLst>
              <a:ext uri="{FF2B5EF4-FFF2-40B4-BE49-F238E27FC236}">
                <a16:creationId xmlns:a16="http://schemas.microsoft.com/office/drawing/2014/main" id="{EC42778A-1B8E-0C58-30A5-4D84B0CF22AA}"/>
              </a:ext>
            </a:extLst>
          </p:cNvPr>
          <p:cNvSpPr txBox="1"/>
          <p:nvPr/>
        </p:nvSpPr>
        <p:spPr>
          <a:xfrm>
            <a:off x="4982220" y="3088068"/>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Benefits</a:t>
            </a:r>
          </a:p>
        </p:txBody>
      </p:sp>
      <p:sp>
        <p:nvSpPr>
          <p:cNvPr id="38" name="ZoneTexte 37">
            <a:extLst>
              <a:ext uri="{FF2B5EF4-FFF2-40B4-BE49-F238E27FC236}">
                <a16:creationId xmlns:a16="http://schemas.microsoft.com/office/drawing/2014/main" id="{4C4F7531-C2E3-61FC-E03B-D3B0D5582424}"/>
              </a:ext>
            </a:extLst>
          </p:cNvPr>
          <p:cNvSpPr txBox="1"/>
          <p:nvPr/>
        </p:nvSpPr>
        <p:spPr>
          <a:xfrm>
            <a:off x="8992452" y="3134875"/>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Output content</a:t>
            </a:r>
          </a:p>
        </p:txBody>
      </p:sp>
      <p:sp>
        <p:nvSpPr>
          <p:cNvPr id="45" name="ZoneTexte 44">
            <a:extLst>
              <a:ext uri="{FF2B5EF4-FFF2-40B4-BE49-F238E27FC236}">
                <a16:creationId xmlns:a16="http://schemas.microsoft.com/office/drawing/2014/main" id="{5CC88658-026F-4F06-594F-6F43B946C3E5}"/>
              </a:ext>
            </a:extLst>
          </p:cNvPr>
          <p:cNvSpPr txBox="1"/>
          <p:nvPr/>
        </p:nvSpPr>
        <p:spPr>
          <a:xfrm>
            <a:off x="680728" y="1706625"/>
            <a:ext cx="3102285" cy="1015663"/>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Credit analysts spend a significant amount of time analyzing public documents (annual reports, rating reports, etc.) to produce their internal Credit Assessment reports. Data privacy analysts must go through the documents to understand each article, rules and implement the required changes.</a:t>
            </a:r>
            <a:endParaRPr lang="en-US" sz="1000">
              <a:latin typeface="Lato Light" panose="020F0502020204030203" pitchFamily="34" charset="0"/>
              <a:ea typeface="Lato Light" panose="020F0502020204030203" pitchFamily="34" charset="0"/>
              <a:cs typeface="Lato Light" panose="020F0502020204030203" pitchFamily="34" charset="0"/>
            </a:endParaRPr>
          </a:p>
        </p:txBody>
      </p:sp>
      <p:sp>
        <p:nvSpPr>
          <p:cNvPr id="46" name="ZoneTexte 45">
            <a:extLst>
              <a:ext uri="{FF2B5EF4-FFF2-40B4-BE49-F238E27FC236}">
                <a16:creationId xmlns:a16="http://schemas.microsoft.com/office/drawing/2014/main" id="{4E3BD094-E76C-583A-5D31-88D422CF09BC}"/>
              </a:ext>
            </a:extLst>
          </p:cNvPr>
          <p:cNvSpPr txBox="1"/>
          <p:nvPr/>
        </p:nvSpPr>
        <p:spPr>
          <a:xfrm>
            <a:off x="4160221" y="1743351"/>
            <a:ext cx="2308842" cy="246221"/>
          </a:xfrm>
          <a:prstGeom prst="rect">
            <a:avLst/>
          </a:prstGeom>
          <a:noFill/>
        </p:spPr>
        <p:txBody>
          <a:bodyPr wrap="square" rtlCol="0">
            <a:spAutoFit/>
          </a:bodyPr>
          <a:lstStyle/>
          <a:p>
            <a:pPr algn="just"/>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AXA GIE’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credit</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analyst</a:t>
            </a:r>
            <a:endParaRPr lang="en-US" sz="1000">
              <a:latin typeface="Lato Light" panose="020F0502020204030203" pitchFamily="34" charset="0"/>
              <a:ea typeface="Lato Light" panose="020F0502020204030203" pitchFamily="34" charset="0"/>
              <a:cs typeface="Lato Light" panose="020F0502020204030203" pitchFamily="34" charset="0"/>
            </a:endParaRPr>
          </a:p>
        </p:txBody>
      </p:sp>
      <p:sp>
        <p:nvSpPr>
          <p:cNvPr id="47" name="ZoneTexte 46">
            <a:extLst>
              <a:ext uri="{FF2B5EF4-FFF2-40B4-BE49-F238E27FC236}">
                <a16:creationId xmlns:a16="http://schemas.microsoft.com/office/drawing/2014/main" id="{35194D81-AE4C-AB31-6662-0327F97D658A}"/>
              </a:ext>
            </a:extLst>
          </p:cNvPr>
          <p:cNvSpPr txBox="1"/>
          <p:nvPr/>
        </p:nvSpPr>
        <p:spPr>
          <a:xfrm>
            <a:off x="6880468" y="1743351"/>
            <a:ext cx="4964889" cy="553998"/>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For each company/country to assess, less than 50 documents are used. </a:t>
            </a:r>
            <a:r>
              <a:rPr lang="en-US"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PPTx</a:t>
            </a:r>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 PDF, annual reports, press releases, rating agencies reports, press articles, etc.</a:t>
            </a:r>
          </a:p>
          <a:p>
            <a:pPr algn="just"/>
            <a:endPar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9" name="ZoneTexte 48">
            <a:extLst>
              <a:ext uri="{FF2B5EF4-FFF2-40B4-BE49-F238E27FC236}">
                <a16:creationId xmlns:a16="http://schemas.microsoft.com/office/drawing/2014/main" id="{72576CF7-F110-F5DA-A614-042B0F92418B}"/>
              </a:ext>
            </a:extLst>
          </p:cNvPr>
          <p:cNvSpPr txBox="1"/>
          <p:nvPr/>
        </p:nvSpPr>
        <p:spPr>
          <a:xfrm>
            <a:off x="596029" y="3613468"/>
            <a:ext cx="3186984" cy="2554545"/>
          </a:xfrm>
          <a:prstGeom prst="rect">
            <a:avLst/>
          </a:prstGeom>
          <a:noFill/>
        </p:spPr>
        <p:txBody>
          <a:bodyPr wrap="square" rtlCol="0">
            <a:spAutoFit/>
          </a:bodyPr>
          <a:lstStyle/>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Analysts spend time reading and analyzing reports to form an opinion (more than 100 pages for each report). Finding relevant info in a reports that are more than 100 pages consume a lot of time.</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RAG, through its use of AXA’s LLM models help Credit Analysts to run semantic search (vs. keywords search) and find the relevant information from the many reports each containing hundred of pages.</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Furthermore, the RAG Solution automate CA pre-reports with a set of prompts in word template grounding its replies from the corpus of data. Using the produced pre-reports Credit Analysts can also compare in between companies or countries.</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0" name="ZoneTexte 49">
            <a:extLst>
              <a:ext uri="{FF2B5EF4-FFF2-40B4-BE49-F238E27FC236}">
                <a16:creationId xmlns:a16="http://schemas.microsoft.com/office/drawing/2014/main" id="{89C68908-0083-09A3-E6D1-7535F0B098A9}"/>
              </a:ext>
            </a:extLst>
          </p:cNvPr>
          <p:cNvSpPr txBox="1"/>
          <p:nvPr/>
        </p:nvSpPr>
        <p:spPr>
          <a:xfrm>
            <a:off x="4646764" y="3613468"/>
            <a:ext cx="3186984" cy="646331"/>
          </a:xfrm>
          <a:prstGeom prst="rect">
            <a:avLst/>
          </a:prstGeom>
          <a:noFill/>
        </p:spPr>
        <p:txBody>
          <a:bodyPr wrap="square" rtlCol="0">
            <a:spAutoFit/>
          </a:bodyPr>
          <a:lstStyle/>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Faster Credit Analysis report creation</a:t>
            </a:r>
          </a:p>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Easier way to look for needle in a haystack from the reports</a:t>
            </a:r>
          </a:p>
        </p:txBody>
      </p:sp>
      <p:sp>
        <p:nvSpPr>
          <p:cNvPr id="51" name="ZoneTexte 50">
            <a:extLst>
              <a:ext uri="{FF2B5EF4-FFF2-40B4-BE49-F238E27FC236}">
                <a16:creationId xmlns:a16="http://schemas.microsoft.com/office/drawing/2014/main" id="{225B5AD5-7BA9-B950-C175-B242F83D2CBF}"/>
              </a:ext>
            </a:extLst>
          </p:cNvPr>
          <p:cNvSpPr txBox="1"/>
          <p:nvPr/>
        </p:nvSpPr>
        <p:spPr>
          <a:xfrm>
            <a:off x="8658373" y="3613468"/>
            <a:ext cx="3186984" cy="1384995"/>
          </a:xfrm>
          <a:prstGeom prst="rect">
            <a:avLst/>
          </a:prstGeom>
          <a:noFill/>
        </p:spPr>
        <p:txBody>
          <a:bodyPr wrap="square" rtlCol="0">
            <a:spAutoFit/>
          </a:bodyPr>
          <a:lstStyle/>
          <a:p>
            <a:pPr marL="171450" indent="-171450" algn="just">
              <a:buFont typeface="Arial" panose="020B0604020202020204" pitchFamily="34" charset="0"/>
              <a:buChar char="•"/>
            </a:pPr>
            <a:r>
              <a:rPr lang="en-US" sz="12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PPTx</a:t>
            </a: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 presentations</a:t>
            </a:r>
          </a:p>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Credit Assessment pre-report’s sections</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Executive summary</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Sovereign Risk Analysis</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Long and Short-Term Risks Analysis</a:t>
            </a:r>
          </a:p>
          <a:p>
            <a:pPr marL="628559" lvl="1"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Environmental, Social and Governance</a:t>
            </a:r>
          </a:p>
        </p:txBody>
      </p:sp>
      <p:sp>
        <p:nvSpPr>
          <p:cNvPr id="2" name="Date Placeholder 2">
            <a:extLst>
              <a:ext uri="{FF2B5EF4-FFF2-40B4-BE49-F238E27FC236}">
                <a16:creationId xmlns:a16="http://schemas.microsoft.com/office/drawing/2014/main" id="{C4534DD0-D175-2CC7-CF99-8AF293866BEE}"/>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3" name="Footer Placeholder 3">
            <a:extLst>
              <a:ext uri="{FF2B5EF4-FFF2-40B4-BE49-F238E27FC236}">
                <a16:creationId xmlns:a16="http://schemas.microsoft.com/office/drawing/2014/main" id="{BD16A965-86D8-A143-C3D0-59A30B7A9D36}"/>
              </a:ext>
            </a:extLst>
          </p:cNvPr>
          <p:cNvSpPr>
            <a:spLocks noGrp="1"/>
          </p:cNvSpPr>
          <p:nvPr>
            <p:ph type="ftr" sz="quarter" idx="11"/>
          </p:nvPr>
        </p:nvSpPr>
        <p:spPr>
          <a:xfrm>
            <a:off x="3810199" y="6211825"/>
            <a:ext cx="4571603" cy="365125"/>
          </a:xfrm>
        </p:spPr>
        <p:txBody>
          <a:bodyPr/>
          <a:lstStyle/>
          <a:p>
            <a:r>
              <a:rPr lang="fr-FR"/>
              <a:t>AXA</a:t>
            </a:r>
          </a:p>
        </p:txBody>
      </p:sp>
      <p:sp>
        <p:nvSpPr>
          <p:cNvPr id="4" name="Slide Number Placeholder 4">
            <a:extLst>
              <a:ext uri="{FF2B5EF4-FFF2-40B4-BE49-F238E27FC236}">
                <a16:creationId xmlns:a16="http://schemas.microsoft.com/office/drawing/2014/main" id="{DA7ED931-2DEB-2624-49D5-40475B243957}"/>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5</a:t>
            </a:fld>
            <a:endParaRPr lang="fr-FR"/>
          </a:p>
        </p:txBody>
      </p:sp>
    </p:spTree>
    <p:extLst>
      <p:ext uri="{BB962C8B-B14F-4D97-AF65-F5344CB8AC3E}">
        <p14:creationId xmlns:p14="http://schemas.microsoft.com/office/powerpoint/2010/main" val="224736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51E53-7D0F-7247-75AF-8A161CAF8D8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3581921E-1836-A76E-75D0-EB7B3E75E509}"/>
              </a:ext>
            </a:extLst>
          </p:cNvPr>
          <p:cNvSpPr/>
          <p:nvPr/>
        </p:nvSpPr>
        <p:spPr>
          <a:xfrm>
            <a:off x="1588" y="2828925"/>
            <a:ext cx="12188825" cy="330517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itre 4">
            <a:extLst>
              <a:ext uri="{FF2B5EF4-FFF2-40B4-BE49-F238E27FC236}">
                <a16:creationId xmlns:a16="http://schemas.microsoft.com/office/drawing/2014/main" id="{2E9BD57D-02B8-0E97-0692-57AAD15F958E}"/>
              </a:ext>
            </a:extLst>
          </p:cNvPr>
          <p:cNvSpPr>
            <a:spLocks noGrp="1"/>
          </p:cNvSpPr>
          <p:nvPr>
            <p:ph type="title"/>
          </p:nvPr>
        </p:nvSpPr>
        <p:spPr/>
        <p:txBody>
          <a:bodyPr>
            <a:normAutofit/>
          </a:bodyPr>
          <a:lstStyle/>
          <a:p>
            <a:r>
              <a:rPr lang="en-US"/>
              <a:t>REGULATION COMPLIANCE ASSESSMENT</a:t>
            </a:r>
          </a:p>
        </p:txBody>
      </p:sp>
      <p:sp>
        <p:nvSpPr>
          <p:cNvPr id="6" name="Rectangle 5">
            <a:extLst>
              <a:ext uri="{FF2B5EF4-FFF2-40B4-BE49-F238E27FC236}">
                <a16:creationId xmlns:a16="http://schemas.microsoft.com/office/drawing/2014/main" id="{D622EDDC-6FCC-555D-ADD1-CA5A94CB9479}"/>
              </a:ext>
            </a:extLst>
          </p:cNvPr>
          <p:cNvSpPr/>
          <p:nvPr/>
        </p:nvSpPr>
        <p:spPr>
          <a:xfrm>
            <a:off x="534574" y="1224170"/>
            <a:ext cx="3372264"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sp>
        <p:nvSpPr>
          <p:cNvPr id="10" name="Rectangle 9">
            <a:extLst>
              <a:ext uri="{FF2B5EF4-FFF2-40B4-BE49-F238E27FC236}">
                <a16:creationId xmlns:a16="http://schemas.microsoft.com/office/drawing/2014/main" id="{9B4AE144-43E6-B9F7-F636-0F013B30614C}"/>
              </a:ext>
            </a:extLst>
          </p:cNvPr>
          <p:cNvSpPr/>
          <p:nvPr/>
        </p:nvSpPr>
        <p:spPr>
          <a:xfrm>
            <a:off x="4098994" y="1224170"/>
            <a:ext cx="2484369"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grpSp>
        <p:nvGrpSpPr>
          <p:cNvPr id="28" name="Groupe 27">
            <a:extLst>
              <a:ext uri="{FF2B5EF4-FFF2-40B4-BE49-F238E27FC236}">
                <a16:creationId xmlns:a16="http://schemas.microsoft.com/office/drawing/2014/main" id="{DAB6D45B-618A-EAC8-B8ED-BBD357BA1995}"/>
              </a:ext>
            </a:extLst>
          </p:cNvPr>
          <p:cNvGrpSpPr/>
          <p:nvPr/>
        </p:nvGrpSpPr>
        <p:grpSpPr>
          <a:xfrm>
            <a:off x="8573674" y="3028950"/>
            <a:ext cx="3372264" cy="2971800"/>
            <a:chOff x="17029872" y="6057899"/>
            <a:chExt cx="6744528" cy="5943600"/>
          </a:xfrm>
        </p:grpSpPr>
        <p:sp>
          <p:nvSpPr>
            <p:cNvPr id="9" name="Rectangle 8">
              <a:extLst>
                <a:ext uri="{FF2B5EF4-FFF2-40B4-BE49-F238E27FC236}">
                  <a16:creationId xmlns:a16="http://schemas.microsoft.com/office/drawing/2014/main" id="{0D54485C-9EE0-0C46-D6ED-6E870201FD12}"/>
                </a:ext>
              </a:extLst>
            </p:cNvPr>
            <p:cNvSpPr/>
            <p:nvPr/>
          </p:nvSpPr>
          <p:spPr>
            <a:xfrm>
              <a:off x="17029872" y="6057899"/>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Graphique 12" descr="Verrou avec un remplissage uni">
              <a:extLst>
                <a:ext uri="{FF2B5EF4-FFF2-40B4-BE49-F238E27FC236}">
                  <a16:creationId xmlns:a16="http://schemas.microsoft.com/office/drawing/2014/main" id="{6EBAA686-6025-52D0-1D41-A5EDC2573AD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029872" y="6076949"/>
              <a:ext cx="939600" cy="939600"/>
            </a:xfrm>
            <a:prstGeom prst="rect">
              <a:avLst/>
            </a:prstGeom>
          </p:spPr>
        </p:pic>
      </p:grpSp>
      <p:sp>
        <p:nvSpPr>
          <p:cNvPr id="20" name="Rectangle 19">
            <a:extLst>
              <a:ext uri="{FF2B5EF4-FFF2-40B4-BE49-F238E27FC236}">
                <a16:creationId xmlns:a16="http://schemas.microsoft.com/office/drawing/2014/main" id="{1B1BCF8D-56E9-B54B-198D-78546268F3B5}"/>
              </a:ext>
            </a:extLst>
          </p:cNvPr>
          <p:cNvSpPr/>
          <p:nvPr/>
        </p:nvSpPr>
        <p:spPr>
          <a:xfrm>
            <a:off x="6792706" y="1224170"/>
            <a:ext cx="5178080" cy="1461881"/>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CV</a:t>
            </a:r>
          </a:p>
        </p:txBody>
      </p:sp>
      <p:pic>
        <p:nvPicPr>
          <p:cNvPr id="22" name="Graphique 21" descr="Vivats avec un remplissage uni">
            <a:extLst>
              <a:ext uri="{FF2B5EF4-FFF2-40B4-BE49-F238E27FC236}">
                <a16:creationId xmlns:a16="http://schemas.microsoft.com/office/drawing/2014/main" id="{F0CB68F1-F8FA-2FBA-9F00-0F9EDF66A19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4560" y="1225417"/>
            <a:ext cx="469800" cy="469800"/>
          </a:xfrm>
          <a:prstGeom prst="rect">
            <a:avLst/>
          </a:prstGeom>
        </p:spPr>
      </p:pic>
      <p:pic>
        <p:nvPicPr>
          <p:cNvPr id="23" name="Graphique 22" descr="Entrer avec un remplissage uni">
            <a:extLst>
              <a:ext uri="{FF2B5EF4-FFF2-40B4-BE49-F238E27FC236}">
                <a16:creationId xmlns:a16="http://schemas.microsoft.com/office/drawing/2014/main" id="{49F7E10E-F345-E2D9-43D4-736093CEE08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800486" y="1229851"/>
            <a:ext cx="469800" cy="469800"/>
          </a:xfrm>
          <a:prstGeom prst="rect">
            <a:avLst/>
          </a:prstGeom>
        </p:spPr>
      </p:pic>
      <p:grpSp>
        <p:nvGrpSpPr>
          <p:cNvPr id="30" name="Groupe 29">
            <a:extLst>
              <a:ext uri="{FF2B5EF4-FFF2-40B4-BE49-F238E27FC236}">
                <a16:creationId xmlns:a16="http://schemas.microsoft.com/office/drawing/2014/main" id="{34CF1CCA-601E-6A0C-9B37-24016B402193}"/>
              </a:ext>
            </a:extLst>
          </p:cNvPr>
          <p:cNvGrpSpPr/>
          <p:nvPr/>
        </p:nvGrpSpPr>
        <p:grpSpPr>
          <a:xfrm>
            <a:off x="534572" y="3028950"/>
            <a:ext cx="3372266" cy="2971800"/>
            <a:chOff x="1065969" y="6057900"/>
            <a:chExt cx="6744531" cy="5943600"/>
          </a:xfrm>
        </p:grpSpPr>
        <p:sp>
          <p:nvSpPr>
            <p:cNvPr id="7" name="Rectangle 6">
              <a:extLst>
                <a:ext uri="{FF2B5EF4-FFF2-40B4-BE49-F238E27FC236}">
                  <a16:creationId xmlns:a16="http://schemas.microsoft.com/office/drawing/2014/main" id="{B0F6A4B5-DA05-F884-8515-5D505EDCBC8C}"/>
                </a:ext>
              </a:extLst>
            </p:cNvPr>
            <p:cNvSpPr/>
            <p:nvPr/>
          </p:nvSpPr>
          <p:spPr>
            <a:xfrm>
              <a:off x="106597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5" name="Graphique 24" descr="Ampoule et crayon avec un remplissage uni">
              <a:extLst>
                <a:ext uri="{FF2B5EF4-FFF2-40B4-BE49-F238E27FC236}">
                  <a16:creationId xmlns:a16="http://schemas.microsoft.com/office/drawing/2014/main" id="{5D746320-A0AB-E19D-F77E-58FCD174CDC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65969" y="6076950"/>
              <a:ext cx="939600" cy="939600"/>
            </a:xfrm>
            <a:prstGeom prst="rect">
              <a:avLst/>
            </a:prstGeom>
          </p:spPr>
        </p:pic>
      </p:grpSp>
      <p:grpSp>
        <p:nvGrpSpPr>
          <p:cNvPr id="29" name="Groupe 28">
            <a:extLst>
              <a:ext uri="{FF2B5EF4-FFF2-40B4-BE49-F238E27FC236}">
                <a16:creationId xmlns:a16="http://schemas.microsoft.com/office/drawing/2014/main" id="{752C8D55-A9CA-99A8-2140-3A00564CB1FF}"/>
              </a:ext>
            </a:extLst>
          </p:cNvPr>
          <p:cNvGrpSpPr/>
          <p:nvPr/>
        </p:nvGrpSpPr>
        <p:grpSpPr>
          <a:xfrm>
            <a:off x="4554124" y="3028950"/>
            <a:ext cx="3372264" cy="2971800"/>
            <a:chOff x="9047922" y="6057900"/>
            <a:chExt cx="6744528" cy="5943600"/>
          </a:xfrm>
        </p:grpSpPr>
        <p:sp>
          <p:nvSpPr>
            <p:cNvPr id="8" name="Rectangle 7">
              <a:extLst>
                <a:ext uri="{FF2B5EF4-FFF2-40B4-BE49-F238E27FC236}">
                  <a16:creationId xmlns:a16="http://schemas.microsoft.com/office/drawing/2014/main" id="{2CB66AD7-A015-8AF7-B5A5-EADB1006C9EF}"/>
                </a:ext>
              </a:extLst>
            </p:cNvPr>
            <p:cNvSpPr/>
            <p:nvPr/>
          </p:nvSpPr>
          <p:spPr>
            <a:xfrm>
              <a:off x="9047922" y="6057900"/>
              <a:ext cx="6744528" cy="5943600"/>
            </a:xfrm>
            <a:prstGeom prst="rect">
              <a:avLst/>
            </a:prstGeom>
            <a:noFill/>
            <a:ln w="38100">
              <a:solidFill>
                <a:srgbClr val="00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26" name="Graphique 25" descr="Trophée avec un remplissage uni">
              <a:extLst>
                <a:ext uri="{FF2B5EF4-FFF2-40B4-BE49-F238E27FC236}">
                  <a16:creationId xmlns:a16="http://schemas.microsoft.com/office/drawing/2014/main" id="{A66CBB04-E1D0-8818-1866-03432B1D80D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47922" y="6076950"/>
              <a:ext cx="939600" cy="939600"/>
            </a:xfrm>
            <a:prstGeom prst="rect">
              <a:avLst/>
            </a:prstGeom>
          </p:spPr>
        </p:pic>
      </p:grpSp>
      <p:pic>
        <p:nvPicPr>
          <p:cNvPr id="27" name="Graphique 26" descr="Mille avec un remplissage uni">
            <a:extLst>
              <a:ext uri="{FF2B5EF4-FFF2-40B4-BE49-F238E27FC236}">
                <a16:creationId xmlns:a16="http://schemas.microsoft.com/office/drawing/2014/main" id="{892B18E8-5366-3247-F98A-A699659FB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73" y="1229851"/>
            <a:ext cx="469800" cy="469800"/>
          </a:xfrm>
          <a:prstGeom prst="rect">
            <a:avLst/>
          </a:prstGeom>
        </p:spPr>
      </p:pic>
      <p:sp>
        <p:nvSpPr>
          <p:cNvPr id="32" name="ZoneTexte 31">
            <a:extLst>
              <a:ext uri="{FF2B5EF4-FFF2-40B4-BE49-F238E27FC236}">
                <a16:creationId xmlns:a16="http://schemas.microsoft.com/office/drawing/2014/main" id="{3DECC49F-CD5B-E774-5429-52AE9B2179B7}"/>
              </a:ext>
            </a:extLst>
          </p:cNvPr>
          <p:cNvSpPr txBox="1"/>
          <p:nvPr/>
        </p:nvSpPr>
        <p:spPr>
          <a:xfrm>
            <a:off x="1038269" y="1277412"/>
            <a:ext cx="1182437"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Rationale</a:t>
            </a:r>
          </a:p>
        </p:txBody>
      </p:sp>
      <p:sp>
        <p:nvSpPr>
          <p:cNvPr id="33" name="ZoneTexte 32">
            <a:extLst>
              <a:ext uri="{FF2B5EF4-FFF2-40B4-BE49-F238E27FC236}">
                <a16:creationId xmlns:a16="http://schemas.microsoft.com/office/drawing/2014/main" id="{C68FB093-DB6A-4E2E-3B7E-5456F4003453}"/>
              </a:ext>
            </a:extLst>
          </p:cNvPr>
          <p:cNvSpPr txBox="1"/>
          <p:nvPr/>
        </p:nvSpPr>
        <p:spPr>
          <a:xfrm>
            <a:off x="4554124" y="1277412"/>
            <a:ext cx="1810164"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Business teams</a:t>
            </a:r>
          </a:p>
        </p:txBody>
      </p:sp>
      <p:sp>
        <p:nvSpPr>
          <p:cNvPr id="34" name="ZoneTexte 33">
            <a:extLst>
              <a:ext uri="{FF2B5EF4-FFF2-40B4-BE49-F238E27FC236}">
                <a16:creationId xmlns:a16="http://schemas.microsoft.com/office/drawing/2014/main" id="{59FD1778-CDA0-BDA9-FB59-D196EA417050}"/>
              </a:ext>
            </a:extLst>
          </p:cNvPr>
          <p:cNvSpPr txBox="1"/>
          <p:nvPr/>
        </p:nvSpPr>
        <p:spPr>
          <a:xfrm>
            <a:off x="7305518" y="1315416"/>
            <a:ext cx="1737956" cy="323165"/>
          </a:xfrm>
          <a:prstGeom prst="rect">
            <a:avLst/>
          </a:prstGeom>
          <a:noFill/>
        </p:spPr>
        <p:txBody>
          <a:bodyPr wrap="square" rtlCol="0">
            <a:spAutoFit/>
          </a:bodyPr>
          <a:lstStyle/>
          <a:p>
            <a:pPr algn="l"/>
            <a:r>
              <a:rPr lang="en-US" sz="1500" b="1">
                <a:solidFill>
                  <a:schemeClr val="tx2"/>
                </a:solidFill>
                <a:latin typeface="Lato Light" panose="020F0502020204030203" pitchFamily="34" charset="0"/>
                <a:ea typeface="Lato Light" panose="020F0502020204030203" pitchFamily="34" charset="0"/>
                <a:cs typeface="Lato Light" panose="020F0502020204030203" pitchFamily="34" charset="0"/>
              </a:rPr>
              <a:t>Input</a:t>
            </a:r>
          </a:p>
        </p:txBody>
      </p:sp>
      <p:sp>
        <p:nvSpPr>
          <p:cNvPr id="36" name="ZoneTexte 35">
            <a:extLst>
              <a:ext uri="{FF2B5EF4-FFF2-40B4-BE49-F238E27FC236}">
                <a16:creationId xmlns:a16="http://schemas.microsoft.com/office/drawing/2014/main" id="{C4D8AED0-7EE6-F293-A7C9-E28A2BF4B25F}"/>
              </a:ext>
            </a:extLst>
          </p:cNvPr>
          <p:cNvSpPr txBox="1"/>
          <p:nvPr/>
        </p:nvSpPr>
        <p:spPr>
          <a:xfrm>
            <a:off x="1004373" y="3090287"/>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Detailed use case description</a:t>
            </a:r>
          </a:p>
        </p:txBody>
      </p:sp>
      <p:sp>
        <p:nvSpPr>
          <p:cNvPr id="37" name="ZoneTexte 36">
            <a:extLst>
              <a:ext uri="{FF2B5EF4-FFF2-40B4-BE49-F238E27FC236}">
                <a16:creationId xmlns:a16="http://schemas.microsoft.com/office/drawing/2014/main" id="{9F1FB67C-8377-2799-B382-D523292603CA}"/>
              </a:ext>
            </a:extLst>
          </p:cNvPr>
          <p:cNvSpPr txBox="1"/>
          <p:nvPr/>
        </p:nvSpPr>
        <p:spPr>
          <a:xfrm>
            <a:off x="4982220" y="3088068"/>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Benefits</a:t>
            </a:r>
          </a:p>
        </p:txBody>
      </p:sp>
      <p:sp>
        <p:nvSpPr>
          <p:cNvPr id="38" name="ZoneTexte 37">
            <a:extLst>
              <a:ext uri="{FF2B5EF4-FFF2-40B4-BE49-F238E27FC236}">
                <a16:creationId xmlns:a16="http://schemas.microsoft.com/office/drawing/2014/main" id="{0551B909-9679-CEB8-16AF-F3ACFDD51E77}"/>
              </a:ext>
            </a:extLst>
          </p:cNvPr>
          <p:cNvSpPr txBox="1"/>
          <p:nvPr/>
        </p:nvSpPr>
        <p:spPr>
          <a:xfrm>
            <a:off x="8992452" y="3134875"/>
            <a:ext cx="2953486" cy="323165"/>
          </a:xfrm>
          <a:prstGeom prst="rect">
            <a:avLst/>
          </a:prstGeom>
          <a:noFill/>
        </p:spPr>
        <p:txBody>
          <a:bodyPr wrap="square" rtlCol="0">
            <a:spAutoFit/>
          </a:bodyPr>
          <a:lstStyle/>
          <a:p>
            <a:pPr algn="l"/>
            <a:r>
              <a:rPr lang="en-US" sz="1500" b="1">
                <a:solidFill>
                  <a:schemeClr val="bg1"/>
                </a:solidFill>
                <a:latin typeface="Lato Light" panose="020F0502020204030203" pitchFamily="34" charset="0"/>
                <a:ea typeface="Lato Light" panose="020F0502020204030203" pitchFamily="34" charset="0"/>
                <a:cs typeface="Lato Light" panose="020F0502020204030203" pitchFamily="34" charset="0"/>
              </a:rPr>
              <a:t>Output content</a:t>
            </a:r>
          </a:p>
        </p:txBody>
      </p:sp>
      <p:sp>
        <p:nvSpPr>
          <p:cNvPr id="45" name="ZoneTexte 44">
            <a:extLst>
              <a:ext uri="{FF2B5EF4-FFF2-40B4-BE49-F238E27FC236}">
                <a16:creationId xmlns:a16="http://schemas.microsoft.com/office/drawing/2014/main" id="{5C6B52E4-0575-CF64-F4F6-9796F18C3460}"/>
              </a:ext>
            </a:extLst>
          </p:cNvPr>
          <p:cNvSpPr txBox="1"/>
          <p:nvPr/>
        </p:nvSpPr>
        <p:spPr>
          <a:xfrm>
            <a:off x="680728" y="1706625"/>
            <a:ext cx="3102285" cy="707886"/>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Use AI to help reading, understanding and summarizing of public legal documents. Helpful for teams like DPO, PBRC, TAX to go through corpus of legal documents containing a large number of pages.</a:t>
            </a:r>
          </a:p>
        </p:txBody>
      </p:sp>
      <p:sp>
        <p:nvSpPr>
          <p:cNvPr id="46" name="ZoneTexte 45">
            <a:extLst>
              <a:ext uri="{FF2B5EF4-FFF2-40B4-BE49-F238E27FC236}">
                <a16:creationId xmlns:a16="http://schemas.microsoft.com/office/drawing/2014/main" id="{B90370C8-4E01-67FF-762A-6648C4E70DA0}"/>
              </a:ext>
            </a:extLst>
          </p:cNvPr>
          <p:cNvSpPr txBox="1"/>
          <p:nvPr/>
        </p:nvSpPr>
        <p:spPr>
          <a:xfrm>
            <a:off x="4160221" y="1743351"/>
            <a:ext cx="2308842" cy="400110"/>
          </a:xfrm>
          <a:prstGeom prst="rect">
            <a:avLst/>
          </a:prstGeom>
          <a:noFill/>
        </p:spPr>
        <p:txBody>
          <a:bodyPr wrap="square" rtlCol="0">
            <a:spAutoFit/>
          </a:bodyPr>
          <a:lstStyle/>
          <a:p>
            <a:pPr algn="just"/>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AXA GIE’ data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privacy</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specialists</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and </a:t>
            </a:r>
            <a:r>
              <a:rPr lang="fr-FR"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legal</a:t>
            </a:r>
            <a:r>
              <a:rPr lang="fr-FR" sz="1000">
                <a:solidFill>
                  <a:srgbClr val="202122"/>
                </a:solidFill>
                <a:latin typeface="Lato Light" panose="020F0502020204030203" pitchFamily="34" charset="0"/>
                <a:ea typeface="Lato Light" panose="020F0502020204030203" pitchFamily="34" charset="0"/>
                <a:cs typeface="Lato Light" panose="020F0502020204030203" pitchFamily="34" charset="0"/>
              </a:rPr>
              <a:t> teams</a:t>
            </a:r>
            <a:endParaRPr lang="en-US" sz="1000">
              <a:latin typeface="Lato Light" panose="020F0502020204030203" pitchFamily="34" charset="0"/>
              <a:ea typeface="Lato Light" panose="020F0502020204030203" pitchFamily="34" charset="0"/>
              <a:cs typeface="Lato Light" panose="020F0502020204030203" pitchFamily="34" charset="0"/>
            </a:endParaRPr>
          </a:p>
        </p:txBody>
      </p:sp>
      <p:sp>
        <p:nvSpPr>
          <p:cNvPr id="47" name="ZoneTexte 46">
            <a:extLst>
              <a:ext uri="{FF2B5EF4-FFF2-40B4-BE49-F238E27FC236}">
                <a16:creationId xmlns:a16="http://schemas.microsoft.com/office/drawing/2014/main" id="{1027284C-24F2-F384-4582-92A9E44D2B36}"/>
              </a:ext>
            </a:extLst>
          </p:cNvPr>
          <p:cNvSpPr txBox="1"/>
          <p:nvPr/>
        </p:nvSpPr>
        <p:spPr>
          <a:xfrm>
            <a:off x="6880468" y="1743351"/>
            <a:ext cx="4964889" cy="400110"/>
          </a:xfrm>
          <a:prstGeom prst="rect">
            <a:avLst/>
          </a:prstGeom>
          <a:noFill/>
        </p:spPr>
        <p:txBody>
          <a:bodyPr wrap="square" rtlCol="0">
            <a:spAutoFit/>
          </a:bodyPr>
          <a:lstStyle/>
          <a:p>
            <a:pPr algn="just"/>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Less than 10 </a:t>
            </a:r>
            <a:r>
              <a:rPr lang="en-US" sz="1000" err="1">
                <a:solidFill>
                  <a:srgbClr val="202122"/>
                </a:solidFill>
                <a:latin typeface="Lato Light" panose="020F0502020204030203" pitchFamily="34" charset="0"/>
                <a:ea typeface="Lato Light" panose="020F0502020204030203" pitchFamily="34" charset="0"/>
                <a:cs typeface="Lato Light" panose="020F0502020204030203" pitchFamily="34" charset="0"/>
              </a:rPr>
              <a:t>PPTx</a:t>
            </a:r>
            <a:r>
              <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rPr>
              <a:t>, word, PDF documents (restricted to legal text and regulations)</a:t>
            </a:r>
          </a:p>
          <a:p>
            <a:pPr algn="just"/>
            <a:endParaRPr lang="en-US" sz="1000">
              <a:solidFill>
                <a:srgbClr val="202122"/>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49" name="ZoneTexte 48">
            <a:extLst>
              <a:ext uri="{FF2B5EF4-FFF2-40B4-BE49-F238E27FC236}">
                <a16:creationId xmlns:a16="http://schemas.microsoft.com/office/drawing/2014/main" id="{F251EC38-8DDC-1335-9EF4-6B36DF78D30D}"/>
              </a:ext>
            </a:extLst>
          </p:cNvPr>
          <p:cNvSpPr txBox="1"/>
          <p:nvPr/>
        </p:nvSpPr>
        <p:spPr>
          <a:xfrm>
            <a:off x="596029" y="3613468"/>
            <a:ext cx="3186984" cy="1938992"/>
          </a:xfrm>
          <a:prstGeom prst="rect">
            <a:avLst/>
          </a:prstGeom>
          <a:noFill/>
        </p:spPr>
        <p:txBody>
          <a:bodyPr wrap="square" rtlCol="0">
            <a:spAutoFit/>
          </a:bodyPr>
          <a:lstStyle/>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The RAG Solution, </a:t>
            </a:r>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AdaptivAI</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through its use of AXA GO Secure GPT API, can analyze the AI act to find the key recommendations and insights.</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It can also make cross analysis with other regulations like AI ACT, GDPR or “</a:t>
            </a:r>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Loi</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a:t>
            </a:r>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informatique</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liberté” to make sure the conclusions they draw are aligned with the existing regulatory framework.</a:t>
            </a:r>
          </a:p>
          <a:p>
            <a:pPr algn="just"/>
            <a:endPar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algn="just"/>
            <a:r>
              <a:rPr lang="en-US" sz="1000" i="1" err="1">
                <a:solidFill>
                  <a:schemeClr val="bg1"/>
                </a:solidFill>
                <a:latin typeface="Lato Light" panose="020F0502020204030203" pitchFamily="34" charset="0"/>
                <a:ea typeface="Lato Light" panose="020F0502020204030203" pitchFamily="34" charset="0"/>
                <a:cs typeface="Lato Light" panose="020F0502020204030203" pitchFamily="34" charset="0"/>
              </a:rPr>
              <a:t>AdaptivAI</a:t>
            </a:r>
            <a:r>
              <a:rPr lang="en-US" sz="1000" i="1">
                <a:solidFill>
                  <a:schemeClr val="bg1"/>
                </a:solidFill>
                <a:latin typeface="Lato Light" panose="020F0502020204030203" pitchFamily="34" charset="0"/>
                <a:ea typeface="Lato Light" panose="020F0502020204030203" pitchFamily="34" charset="0"/>
                <a:cs typeface="Lato Light" panose="020F0502020204030203" pitchFamily="34" charset="0"/>
              </a:rPr>
              <a:t> can be used to extract the key documents AXA must produce and their structure like the AI record keeping.</a:t>
            </a:r>
          </a:p>
        </p:txBody>
      </p:sp>
      <p:sp>
        <p:nvSpPr>
          <p:cNvPr id="50" name="ZoneTexte 49">
            <a:extLst>
              <a:ext uri="{FF2B5EF4-FFF2-40B4-BE49-F238E27FC236}">
                <a16:creationId xmlns:a16="http://schemas.microsoft.com/office/drawing/2014/main" id="{47A9C34B-EC72-3C10-E6AA-64AE72E788B6}"/>
              </a:ext>
            </a:extLst>
          </p:cNvPr>
          <p:cNvSpPr txBox="1"/>
          <p:nvPr/>
        </p:nvSpPr>
        <p:spPr>
          <a:xfrm>
            <a:off x="4646764" y="3613468"/>
            <a:ext cx="3186984" cy="1015663"/>
          </a:xfrm>
          <a:prstGeom prst="rect">
            <a:avLst/>
          </a:prstGeom>
          <a:noFill/>
        </p:spPr>
        <p:txBody>
          <a:bodyPr wrap="square" rtlCol="0">
            <a:spAutoFit/>
          </a:bodyPr>
          <a:lstStyle/>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Faster analysis of regulatory documents</a:t>
            </a:r>
          </a:p>
          <a:p>
            <a:pPr marL="171450" indent="-171450" algn="just">
              <a:buFont typeface="Arial" panose="020B0604020202020204" pitchFamily="34" charset="0"/>
              <a:buChar char="•"/>
            </a:pPr>
            <a:endPar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Quick way to extract actionable guidelines from legal documents (e.g. to build the AI record keeping)</a:t>
            </a:r>
          </a:p>
        </p:txBody>
      </p:sp>
      <p:sp>
        <p:nvSpPr>
          <p:cNvPr id="51" name="ZoneTexte 50">
            <a:extLst>
              <a:ext uri="{FF2B5EF4-FFF2-40B4-BE49-F238E27FC236}">
                <a16:creationId xmlns:a16="http://schemas.microsoft.com/office/drawing/2014/main" id="{8829533C-FFF6-B64F-1595-3E4FB6822986}"/>
              </a:ext>
            </a:extLst>
          </p:cNvPr>
          <p:cNvSpPr txBox="1"/>
          <p:nvPr/>
        </p:nvSpPr>
        <p:spPr>
          <a:xfrm>
            <a:off x="8658373" y="3613468"/>
            <a:ext cx="3186984" cy="830997"/>
          </a:xfrm>
          <a:prstGeom prst="rect">
            <a:avLst/>
          </a:prstGeom>
          <a:noFill/>
        </p:spPr>
        <p:txBody>
          <a:bodyPr wrap="square" rtlCol="0">
            <a:spAutoFit/>
          </a:bodyPr>
          <a:lstStyle/>
          <a:p>
            <a:pPr marL="171450" indent="-171450" algn="just">
              <a:buFont typeface="Arial" panose="020B0604020202020204" pitchFamily="34" charset="0"/>
              <a:buChar char="•"/>
            </a:pPr>
            <a:r>
              <a:rPr lang="en-US" sz="1200" i="1">
                <a:solidFill>
                  <a:schemeClr val="bg1"/>
                </a:solidFill>
                <a:latin typeface="Lato Light" panose="020F0502020204030203" pitchFamily="34" charset="0"/>
                <a:ea typeface="Lato Light" panose="020F0502020204030203" pitchFamily="34" charset="0"/>
                <a:cs typeface="Lato Light" panose="020F0502020204030203" pitchFamily="34" charset="0"/>
              </a:rPr>
              <a:t>The RAG solution generates data privacy analysis and guidelines that can be used to make sure the company follow the regulations</a:t>
            </a:r>
          </a:p>
        </p:txBody>
      </p:sp>
      <p:sp>
        <p:nvSpPr>
          <p:cNvPr id="2" name="Date Placeholder 2">
            <a:extLst>
              <a:ext uri="{FF2B5EF4-FFF2-40B4-BE49-F238E27FC236}">
                <a16:creationId xmlns:a16="http://schemas.microsoft.com/office/drawing/2014/main" id="{9436FF60-C041-3419-6A5E-6F9E470FABE8}"/>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3" name="Footer Placeholder 3">
            <a:extLst>
              <a:ext uri="{FF2B5EF4-FFF2-40B4-BE49-F238E27FC236}">
                <a16:creationId xmlns:a16="http://schemas.microsoft.com/office/drawing/2014/main" id="{8694E34D-2844-D6D7-A34C-B40786C587E5}"/>
              </a:ext>
            </a:extLst>
          </p:cNvPr>
          <p:cNvSpPr>
            <a:spLocks noGrp="1"/>
          </p:cNvSpPr>
          <p:nvPr>
            <p:ph type="ftr" sz="quarter" idx="11"/>
          </p:nvPr>
        </p:nvSpPr>
        <p:spPr>
          <a:xfrm>
            <a:off x="3810199" y="6211825"/>
            <a:ext cx="4571603" cy="365125"/>
          </a:xfrm>
        </p:spPr>
        <p:txBody>
          <a:bodyPr/>
          <a:lstStyle/>
          <a:p>
            <a:r>
              <a:rPr lang="fr-FR"/>
              <a:t>AXA</a:t>
            </a:r>
          </a:p>
        </p:txBody>
      </p:sp>
      <p:sp>
        <p:nvSpPr>
          <p:cNvPr id="4" name="Slide Number Placeholder 4">
            <a:extLst>
              <a:ext uri="{FF2B5EF4-FFF2-40B4-BE49-F238E27FC236}">
                <a16:creationId xmlns:a16="http://schemas.microsoft.com/office/drawing/2014/main" id="{471C2A8C-F174-2440-ABAE-0F852FFC3429}"/>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6</a:t>
            </a:fld>
            <a:endParaRPr lang="fr-FR"/>
          </a:p>
        </p:txBody>
      </p:sp>
    </p:spTree>
    <p:extLst>
      <p:ext uri="{BB962C8B-B14F-4D97-AF65-F5344CB8AC3E}">
        <p14:creationId xmlns:p14="http://schemas.microsoft.com/office/powerpoint/2010/main" val="163435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6142B53-5E4F-3D4E-9F09-041A6C1674A4}"/>
              </a:ext>
            </a:extLst>
          </p:cNvPr>
          <p:cNvSpPr>
            <a:spLocks noGrp="1"/>
          </p:cNvSpPr>
          <p:nvPr>
            <p:ph type="title"/>
          </p:nvPr>
        </p:nvSpPr>
        <p:spPr/>
        <p:txBody>
          <a:bodyPr>
            <a:normAutofit/>
          </a:bodyPr>
          <a:lstStyle/>
          <a:p>
            <a:r>
              <a:rPr lang="en-US" sz="2200" cap="none">
                <a:latin typeface="Poppins Medium"/>
                <a:cs typeface="Poppins Medium"/>
              </a:rPr>
              <a:t>Empowering AXA SMEs with Secure AI-driven RAG</a:t>
            </a:r>
          </a:p>
        </p:txBody>
      </p:sp>
      <p:pic>
        <p:nvPicPr>
          <p:cNvPr id="26" name="Image 25">
            <a:extLst>
              <a:ext uri="{FF2B5EF4-FFF2-40B4-BE49-F238E27FC236}">
                <a16:creationId xmlns:a16="http://schemas.microsoft.com/office/drawing/2014/main" id="{B1B7B13E-970E-6B2E-4EE9-92C56ADE4CD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18163" y="2137011"/>
            <a:ext cx="1684133" cy="1521712"/>
          </a:xfrm>
          <a:prstGeom prst="rect">
            <a:avLst/>
          </a:prstGeom>
        </p:spPr>
      </p:pic>
      <p:cxnSp>
        <p:nvCxnSpPr>
          <p:cNvPr id="28" name="Connecteur droit avec flèche 27">
            <a:extLst>
              <a:ext uri="{FF2B5EF4-FFF2-40B4-BE49-F238E27FC236}">
                <a16:creationId xmlns:a16="http://schemas.microsoft.com/office/drawing/2014/main" id="{9BD0DD9E-DAF5-7325-E376-DC5B2A2F3541}"/>
              </a:ext>
            </a:extLst>
          </p:cNvPr>
          <p:cNvCxnSpPr>
            <a:cxnSpLocks/>
          </p:cNvCxnSpPr>
          <p:nvPr/>
        </p:nvCxnSpPr>
        <p:spPr>
          <a:xfrm flipV="1">
            <a:off x="2349552" y="2867450"/>
            <a:ext cx="1268717" cy="170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7D2C36DF-5DE5-5843-24BC-512CB069E049}"/>
              </a:ext>
            </a:extLst>
          </p:cNvPr>
          <p:cNvCxnSpPr>
            <a:cxnSpLocks/>
          </p:cNvCxnSpPr>
          <p:nvPr/>
        </p:nvCxnSpPr>
        <p:spPr>
          <a:xfrm>
            <a:off x="5445935" y="2984915"/>
            <a:ext cx="13001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58FCBDE1-EFAC-EA27-EBAF-2408F24605E8}"/>
              </a:ext>
            </a:extLst>
          </p:cNvPr>
          <p:cNvCxnSpPr>
            <a:cxnSpLocks/>
          </p:cNvCxnSpPr>
          <p:nvPr/>
        </p:nvCxnSpPr>
        <p:spPr>
          <a:xfrm flipH="1" flipV="1">
            <a:off x="4602589" y="4051661"/>
            <a:ext cx="14485" cy="7004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643EDBB1-FB5E-D1D3-8457-58E437C6390E}"/>
              </a:ext>
            </a:extLst>
          </p:cNvPr>
          <p:cNvCxnSpPr>
            <a:cxnSpLocks/>
          </p:cNvCxnSpPr>
          <p:nvPr/>
        </p:nvCxnSpPr>
        <p:spPr>
          <a:xfrm flipV="1">
            <a:off x="2349552" y="4752067"/>
            <a:ext cx="8878351" cy="226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8A67AEB7-6A95-A4A8-A2A9-17BE540AA275}"/>
              </a:ext>
            </a:extLst>
          </p:cNvPr>
          <p:cNvCxnSpPr>
            <a:cxnSpLocks/>
          </p:cNvCxnSpPr>
          <p:nvPr/>
        </p:nvCxnSpPr>
        <p:spPr>
          <a:xfrm>
            <a:off x="8402472" y="2881208"/>
            <a:ext cx="1475051" cy="55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6" name="Groupe 85">
            <a:extLst>
              <a:ext uri="{FF2B5EF4-FFF2-40B4-BE49-F238E27FC236}">
                <a16:creationId xmlns:a16="http://schemas.microsoft.com/office/drawing/2014/main" id="{B1542ADD-6584-57A2-DF5B-4F3E0FCB5B1D}"/>
              </a:ext>
            </a:extLst>
          </p:cNvPr>
          <p:cNvGrpSpPr/>
          <p:nvPr/>
        </p:nvGrpSpPr>
        <p:grpSpPr>
          <a:xfrm>
            <a:off x="3754064" y="2070986"/>
            <a:ext cx="1715547" cy="2004183"/>
            <a:chOff x="7253638" y="5209915"/>
            <a:chExt cx="3912782" cy="5371760"/>
          </a:xfrm>
        </p:grpSpPr>
        <p:pic>
          <p:nvPicPr>
            <p:cNvPr id="22" name="Image 21">
              <a:extLst>
                <a:ext uri="{FF2B5EF4-FFF2-40B4-BE49-F238E27FC236}">
                  <a16:creationId xmlns:a16="http://schemas.microsoft.com/office/drawing/2014/main" id="{414C4FB2-9151-A516-CF4B-2516AAF7E8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53638" y="5209915"/>
              <a:ext cx="3912782" cy="3862159"/>
            </a:xfrm>
            <a:prstGeom prst="rect">
              <a:avLst/>
            </a:prstGeom>
          </p:spPr>
        </p:pic>
        <p:sp>
          <p:nvSpPr>
            <p:cNvPr id="58" name="ZoneTexte 57">
              <a:extLst>
                <a:ext uri="{FF2B5EF4-FFF2-40B4-BE49-F238E27FC236}">
                  <a16:creationId xmlns:a16="http://schemas.microsoft.com/office/drawing/2014/main" id="{BBE4FCF6-550C-8AF9-BD18-5FDB9D0D4C9D}"/>
                </a:ext>
              </a:extLst>
            </p:cNvPr>
            <p:cNvSpPr txBox="1"/>
            <p:nvPr/>
          </p:nvSpPr>
          <p:spPr>
            <a:xfrm>
              <a:off x="7574991" y="8849331"/>
              <a:ext cx="3293966" cy="1732344"/>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Embedding model</a:t>
              </a:r>
              <a:endParaRPr lang="en-US" b="1">
                <a:solidFill>
                  <a:srgbClr val="999999"/>
                </a:solidFill>
                <a:latin typeface="Calibri" panose="020F0502020204030204"/>
              </a:endParaRPr>
            </a:p>
          </p:txBody>
        </p:sp>
      </p:grpSp>
      <p:grpSp>
        <p:nvGrpSpPr>
          <p:cNvPr id="84" name="Groupe 83">
            <a:extLst>
              <a:ext uri="{FF2B5EF4-FFF2-40B4-BE49-F238E27FC236}">
                <a16:creationId xmlns:a16="http://schemas.microsoft.com/office/drawing/2014/main" id="{9F2956D2-0FED-9CE0-E645-7C01B0F3F078}"/>
              </a:ext>
            </a:extLst>
          </p:cNvPr>
          <p:cNvGrpSpPr/>
          <p:nvPr/>
        </p:nvGrpSpPr>
        <p:grpSpPr>
          <a:xfrm>
            <a:off x="805092" y="4033327"/>
            <a:ext cx="1230318" cy="1853147"/>
            <a:chOff x="2423779" y="9243983"/>
            <a:chExt cx="2649122" cy="3989540"/>
          </a:xfrm>
        </p:grpSpPr>
        <p:pic>
          <p:nvPicPr>
            <p:cNvPr id="24" name="Image 23">
              <a:extLst>
                <a:ext uri="{FF2B5EF4-FFF2-40B4-BE49-F238E27FC236}">
                  <a16:creationId xmlns:a16="http://schemas.microsoft.com/office/drawing/2014/main" id="{705266D2-57ED-F3C1-9BC6-92E74ABC147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11650" y="9243983"/>
              <a:ext cx="2526254" cy="2598089"/>
            </a:xfrm>
            <a:prstGeom prst="rect">
              <a:avLst/>
            </a:prstGeom>
          </p:spPr>
        </p:pic>
        <p:sp>
          <p:nvSpPr>
            <p:cNvPr id="61" name="ZoneTexte 60">
              <a:extLst>
                <a:ext uri="{FF2B5EF4-FFF2-40B4-BE49-F238E27FC236}">
                  <a16:creationId xmlns:a16="http://schemas.microsoft.com/office/drawing/2014/main" id="{345E9035-0282-C6B0-2C30-59E0ED42F970}"/>
                </a:ext>
              </a:extLst>
            </p:cNvPr>
            <p:cNvSpPr txBox="1"/>
            <p:nvPr/>
          </p:nvSpPr>
          <p:spPr>
            <a:xfrm>
              <a:off x="2423779" y="11842072"/>
              <a:ext cx="2649122" cy="1391451"/>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User query</a:t>
              </a:r>
              <a:endParaRPr lang="en-US" b="1">
                <a:solidFill>
                  <a:srgbClr val="999999"/>
                </a:solidFill>
                <a:latin typeface="Calibri" panose="020F0502020204030204"/>
              </a:endParaRPr>
            </a:p>
          </p:txBody>
        </p:sp>
      </p:grpSp>
      <p:grpSp>
        <p:nvGrpSpPr>
          <p:cNvPr id="85" name="Groupe 84">
            <a:extLst>
              <a:ext uri="{FF2B5EF4-FFF2-40B4-BE49-F238E27FC236}">
                <a16:creationId xmlns:a16="http://schemas.microsoft.com/office/drawing/2014/main" id="{422A08B8-040C-85FB-48F2-1476D8AA3FEE}"/>
              </a:ext>
            </a:extLst>
          </p:cNvPr>
          <p:cNvGrpSpPr/>
          <p:nvPr/>
        </p:nvGrpSpPr>
        <p:grpSpPr>
          <a:xfrm>
            <a:off x="805931" y="2096965"/>
            <a:ext cx="1224718" cy="1677203"/>
            <a:chOff x="2236970" y="3125972"/>
            <a:chExt cx="2931123" cy="3862931"/>
          </a:xfrm>
        </p:grpSpPr>
        <p:grpSp>
          <p:nvGrpSpPr>
            <p:cNvPr id="16" name="Groupe 15">
              <a:extLst>
                <a:ext uri="{FF2B5EF4-FFF2-40B4-BE49-F238E27FC236}">
                  <a16:creationId xmlns:a16="http://schemas.microsoft.com/office/drawing/2014/main" id="{556EDC8C-5518-EA92-0AAF-8B3BA7E27853}"/>
                </a:ext>
              </a:extLst>
            </p:cNvPr>
            <p:cNvGrpSpPr/>
            <p:nvPr/>
          </p:nvGrpSpPr>
          <p:grpSpPr>
            <a:xfrm>
              <a:off x="2236970" y="3125972"/>
              <a:ext cx="2931123" cy="2981697"/>
              <a:chOff x="6909327" y="3546892"/>
              <a:chExt cx="7701643" cy="7834525"/>
            </a:xfrm>
          </p:grpSpPr>
          <p:pic>
            <p:nvPicPr>
              <p:cNvPr id="7" name="Image 6">
                <a:extLst>
                  <a:ext uri="{FF2B5EF4-FFF2-40B4-BE49-F238E27FC236}">
                    <a16:creationId xmlns:a16="http://schemas.microsoft.com/office/drawing/2014/main" id="{5F0F37C7-54E7-E644-9FA1-1316AE92381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653823" y="3546892"/>
                <a:ext cx="3615070" cy="4287169"/>
              </a:xfrm>
              <a:prstGeom prst="rect">
                <a:avLst/>
              </a:prstGeom>
            </p:spPr>
          </p:pic>
          <p:pic>
            <p:nvPicPr>
              <p:cNvPr id="9" name="Image 8">
                <a:extLst>
                  <a:ext uri="{FF2B5EF4-FFF2-40B4-BE49-F238E27FC236}">
                    <a16:creationId xmlns:a16="http://schemas.microsoft.com/office/drawing/2014/main" id="{63E4CA7E-A9EF-1DA6-3CD6-FA99011FECA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38754" y="3546892"/>
                <a:ext cx="3615069" cy="3973263"/>
              </a:xfrm>
              <a:prstGeom prst="rect">
                <a:avLst/>
              </a:prstGeom>
            </p:spPr>
          </p:pic>
          <p:pic>
            <p:nvPicPr>
              <p:cNvPr id="13" name="Image 12">
                <a:extLst>
                  <a:ext uri="{FF2B5EF4-FFF2-40B4-BE49-F238E27FC236}">
                    <a16:creationId xmlns:a16="http://schemas.microsoft.com/office/drawing/2014/main" id="{F27D7EA6-74BE-DCF1-94F6-4391EC2A589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909327" y="7831809"/>
                <a:ext cx="3744496" cy="3419689"/>
              </a:xfrm>
              <a:prstGeom prst="rect">
                <a:avLst/>
              </a:prstGeom>
            </p:spPr>
          </p:pic>
          <p:pic>
            <p:nvPicPr>
              <p:cNvPr id="15" name="Image 14">
                <a:extLst>
                  <a:ext uri="{FF2B5EF4-FFF2-40B4-BE49-F238E27FC236}">
                    <a16:creationId xmlns:a16="http://schemas.microsoft.com/office/drawing/2014/main" id="{A1CB5151-C041-9F9D-7EB6-F0363B010C7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866474" y="7831809"/>
                <a:ext cx="3744496" cy="3549608"/>
              </a:xfrm>
              <a:prstGeom prst="rect">
                <a:avLst/>
              </a:prstGeom>
            </p:spPr>
          </p:pic>
        </p:grpSp>
        <p:sp>
          <p:nvSpPr>
            <p:cNvPr id="62" name="ZoneTexte 61">
              <a:extLst>
                <a:ext uri="{FF2B5EF4-FFF2-40B4-BE49-F238E27FC236}">
                  <a16:creationId xmlns:a16="http://schemas.microsoft.com/office/drawing/2014/main" id="{33CEA999-6951-427A-DFA6-E6D671B1D32A}"/>
                </a:ext>
              </a:extLst>
            </p:cNvPr>
            <p:cNvSpPr txBox="1"/>
            <p:nvPr/>
          </p:nvSpPr>
          <p:spPr>
            <a:xfrm>
              <a:off x="2417181" y="6138258"/>
              <a:ext cx="2649122" cy="850645"/>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Data</a:t>
              </a:r>
              <a:endParaRPr lang="en-US" b="1">
                <a:solidFill>
                  <a:srgbClr val="999999"/>
                </a:solidFill>
                <a:latin typeface="Calibri" panose="020F0502020204030204"/>
              </a:endParaRPr>
            </a:p>
          </p:txBody>
        </p:sp>
      </p:grpSp>
      <p:sp>
        <p:nvSpPr>
          <p:cNvPr id="63" name="ZoneTexte 62">
            <a:extLst>
              <a:ext uri="{FF2B5EF4-FFF2-40B4-BE49-F238E27FC236}">
                <a16:creationId xmlns:a16="http://schemas.microsoft.com/office/drawing/2014/main" id="{4CCD07DB-27C2-B147-0857-3351B19F81C0}"/>
              </a:ext>
            </a:extLst>
          </p:cNvPr>
          <p:cNvSpPr txBox="1"/>
          <p:nvPr/>
        </p:nvSpPr>
        <p:spPr>
          <a:xfrm>
            <a:off x="6901525" y="3459194"/>
            <a:ext cx="1324561" cy="646331"/>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Vectorial database</a:t>
            </a:r>
            <a:endParaRPr lang="en-US" b="1">
              <a:solidFill>
                <a:srgbClr val="999999"/>
              </a:solidFill>
              <a:latin typeface="Calibri" panose="020F0502020204030204"/>
            </a:endParaRPr>
          </a:p>
        </p:txBody>
      </p:sp>
      <p:sp>
        <p:nvSpPr>
          <p:cNvPr id="67" name="ZoneTexte 66">
            <a:extLst>
              <a:ext uri="{FF2B5EF4-FFF2-40B4-BE49-F238E27FC236}">
                <a16:creationId xmlns:a16="http://schemas.microsoft.com/office/drawing/2014/main" id="{31DAA9F0-1C60-5DF9-8E0B-830BB88BB334}"/>
              </a:ext>
            </a:extLst>
          </p:cNvPr>
          <p:cNvSpPr txBox="1"/>
          <p:nvPr/>
        </p:nvSpPr>
        <p:spPr>
          <a:xfrm>
            <a:off x="5228884" y="3030806"/>
            <a:ext cx="1684134" cy="923330"/>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Query / Vectors comparison</a:t>
            </a:r>
            <a:endParaRPr lang="en-US" b="1">
              <a:solidFill>
                <a:srgbClr val="999999"/>
              </a:solidFill>
              <a:latin typeface="Calibri" panose="020F0502020204030204"/>
            </a:endParaRPr>
          </a:p>
        </p:txBody>
      </p:sp>
      <p:sp>
        <p:nvSpPr>
          <p:cNvPr id="68" name="ZoneTexte 67">
            <a:extLst>
              <a:ext uri="{FF2B5EF4-FFF2-40B4-BE49-F238E27FC236}">
                <a16:creationId xmlns:a16="http://schemas.microsoft.com/office/drawing/2014/main" id="{82007C5A-0DB7-8B80-5785-FA608C84256C}"/>
              </a:ext>
            </a:extLst>
          </p:cNvPr>
          <p:cNvSpPr txBox="1"/>
          <p:nvPr/>
        </p:nvSpPr>
        <p:spPr>
          <a:xfrm>
            <a:off x="8485635" y="2916390"/>
            <a:ext cx="1391887" cy="646331"/>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Retrieved information</a:t>
            </a:r>
            <a:endParaRPr lang="en-US" b="1">
              <a:solidFill>
                <a:srgbClr val="999999"/>
              </a:solidFill>
              <a:latin typeface="Calibri" panose="020F0502020204030204"/>
            </a:endParaRPr>
          </a:p>
        </p:txBody>
      </p:sp>
      <p:grpSp>
        <p:nvGrpSpPr>
          <p:cNvPr id="77" name="Groupe 76">
            <a:extLst>
              <a:ext uri="{FF2B5EF4-FFF2-40B4-BE49-F238E27FC236}">
                <a16:creationId xmlns:a16="http://schemas.microsoft.com/office/drawing/2014/main" id="{0BFFDB99-3AF5-9F48-6C92-819F2500233A}"/>
              </a:ext>
            </a:extLst>
          </p:cNvPr>
          <p:cNvGrpSpPr/>
          <p:nvPr/>
        </p:nvGrpSpPr>
        <p:grpSpPr>
          <a:xfrm>
            <a:off x="9960862" y="2167170"/>
            <a:ext cx="2257259" cy="1658902"/>
            <a:chOff x="17316446" y="5507879"/>
            <a:chExt cx="5896755" cy="4666797"/>
          </a:xfrm>
        </p:grpSpPr>
        <p:pic>
          <p:nvPicPr>
            <p:cNvPr id="20" name="Image 19">
              <a:extLst>
                <a:ext uri="{FF2B5EF4-FFF2-40B4-BE49-F238E27FC236}">
                  <a16:creationId xmlns:a16="http://schemas.microsoft.com/office/drawing/2014/main" id="{A6B3926E-D606-C6CF-3D8C-EC0657EE0CD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7316446" y="5507879"/>
              <a:ext cx="3247633" cy="3459436"/>
            </a:xfrm>
            <a:prstGeom prst="rect">
              <a:avLst/>
            </a:prstGeom>
          </p:spPr>
        </p:pic>
        <p:sp>
          <p:nvSpPr>
            <p:cNvPr id="59" name="ZoneTexte 58">
              <a:extLst>
                <a:ext uri="{FF2B5EF4-FFF2-40B4-BE49-F238E27FC236}">
                  <a16:creationId xmlns:a16="http://schemas.microsoft.com/office/drawing/2014/main" id="{C47DDABB-1B2E-7145-DE1C-3EA0F4789E3E}"/>
                </a:ext>
              </a:extLst>
            </p:cNvPr>
            <p:cNvSpPr txBox="1"/>
            <p:nvPr/>
          </p:nvSpPr>
          <p:spPr>
            <a:xfrm>
              <a:off x="18037907" y="9135677"/>
              <a:ext cx="1804709" cy="1038999"/>
            </a:xfrm>
            <a:prstGeom prst="rect">
              <a:avLst/>
            </a:prstGeom>
            <a:noFill/>
          </p:spPr>
          <p:txBody>
            <a:bodyPr wrap="square">
              <a:spAutoFit/>
            </a:bodyPr>
            <a:lstStyle/>
            <a:p>
              <a:pPr algn="ct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LLM</a:t>
              </a:r>
              <a:endParaRPr lang="en-US" b="1">
                <a:solidFill>
                  <a:srgbClr val="999999"/>
                </a:solidFill>
                <a:latin typeface="Calibri" panose="020F0502020204030204"/>
              </a:endParaRPr>
            </a:p>
          </p:txBody>
        </p:sp>
        <p:cxnSp>
          <p:nvCxnSpPr>
            <p:cNvPr id="69" name="Connecteur droit avec flèche 68">
              <a:extLst>
                <a:ext uri="{FF2B5EF4-FFF2-40B4-BE49-F238E27FC236}">
                  <a16:creationId xmlns:a16="http://schemas.microsoft.com/office/drawing/2014/main" id="{96B1B937-7992-8378-66FB-3B3CCAF4EE19}"/>
                </a:ext>
              </a:extLst>
            </p:cNvPr>
            <p:cNvCxnSpPr>
              <a:cxnSpLocks/>
            </p:cNvCxnSpPr>
            <p:nvPr/>
          </p:nvCxnSpPr>
          <p:spPr>
            <a:xfrm>
              <a:off x="20564079" y="7532142"/>
              <a:ext cx="206713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2" name="ZoneTexte 71">
              <a:extLst>
                <a:ext uri="{FF2B5EF4-FFF2-40B4-BE49-F238E27FC236}">
                  <a16:creationId xmlns:a16="http://schemas.microsoft.com/office/drawing/2014/main" id="{4E16B14F-5719-4EEC-AA97-7E813361ABA9}"/>
                </a:ext>
              </a:extLst>
            </p:cNvPr>
            <p:cNvSpPr txBox="1"/>
            <p:nvPr/>
          </p:nvSpPr>
          <p:spPr>
            <a:xfrm>
              <a:off x="20564080" y="7662308"/>
              <a:ext cx="2649121" cy="1038999"/>
            </a:xfrm>
            <a:prstGeom prst="rect">
              <a:avLst/>
            </a:prstGeom>
            <a:noFill/>
          </p:spPr>
          <p:txBody>
            <a:bodyPr wrap="square">
              <a:spAutoFit/>
            </a:bodyPr>
            <a:lstStyle/>
            <a:p>
              <a:pPr defTabSz="914217">
                <a:defRPr/>
              </a:pPr>
              <a:r>
                <a:rPr lang="en-US" b="1">
                  <a:solidFill>
                    <a:srgbClr val="191D38"/>
                  </a:solidFill>
                  <a:latin typeface="Lato Light" panose="020F0502020204030203" pitchFamily="34" charset="0"/>
                  <a:ea typeface="Lato Light" panose="020F0502020204030203" pitchFamily="34" charset="0"/>
                  <a:cs typeface="Lato Light" panose="020F0502020204030203" pitchFamily="34" charset="0"/>
                </a:rPr>
                <a:t>Answer</a:t>
              </a:r>
              <a:endParaRPr lang="en-US" b="1">
                <a:solidFill>
                  <a:srgbClr val="999999"/>
                </a:solidFill>
                <a:latin typeface="Calibri" panose="020F0502020204030204"/>
              </a:endParaRPr>
            </a:p>
          </p:txBody>
        </p:sp>
      </p:grpSp>
      <p:cxnSp>
        <p:nvCxnSpPr>
          <p:cNvPr id="2" name="Connecteur droit avec flèche 1">
            <a:extLst>
              <a:ext uri="{FF2B5EF4-FFF2-40B4-BE49-F238E27FC236}">
                <a16:creationId xmlns:a16="http://schemas.microsoft.com/office/drawing/2014/main" id="{6171D43D-59AF-E9AF-2D62-D58C6301E701}"/>
              </a:ext>
            </a:extLst>
          </p:cNvPr>
          <p:cNvCxnSpPr>
            <a:cxnSpLocks/>
          </p:cNvCxnSpPr>
          <p:nvPr/>
        </p:nvCxnSpPr>
        <p:spPr>
          <a:xfrm>
            <a:off x="5445935" y="2665241"/>
            <a:ext cx="1300131" cy="39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9AF03D26-306E-8B69-D39E-5C56F6C8F325}"/>
              </a:ext>
            </a:extLst>
          </p:cNvPr>
          <p:cNvCxnSpPr>
            <a:cxnSpLocks/>
          </p:cNvCxnSpPr>
          <p:nvPr/>
        </p:nvCxnSpPr>
        <p:spPr>
          <a:xfrm flipH="1" flipV="1">
            <a:off x="10522097" y="4020896"/>
            <a:ext cx="22801" cy="731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73AFEA9-E580-896B-68DD-69818D83E6BE}"/>
              </a:ext>
            </a:extLst>
          </p:cNvPr>
          <p:cNvSpPr/>
          <p:nvPr/>
        </p:nvSpPr>
        <p:spPr>
          <a:xfrm>
            <a:off x="10565951" y="4554509"/>
            <a:ext cx="942312" cy="3455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217">
              <a:defRPr/>
            </a:pPr>
            <a:endParaRPr lang="fr-FR">
              <a:solidFill>
                <a:srgbClr val="FFFFFF"/>
              </a:solidFill>
              <a:latin typeface="Calibri" panose="020F0502020204030204"/>
            </a:endParaRPr>
          </a:p>
        </p:txBody>
      </p:sp>
      <p:pic>
        <p:nvPicPr>
          <p:cNvPr id="3" name="Picture Placeholder 4" descr="AXA Partners">
            <a:extLst>
              <a:ext uri="{FF2B5EF4-FFF2-40B4-BE49-F238E27FC236}">
                <a16:creationId xmlns:a16="http://schemas.microsoft.com/office/drawing/2014/main" id="{4D8452EB-7CFD-0267-D989-4589B9AC979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
        <p:nvSpPr>
          <p:cNvPr id="4" name="Date Placeholder 2">
            <a:extLst>
              <a:ext uri="{FF2B5EF4-FFF2-40B4-BE49-F238E27FC236}">
                <a16:creationId xmlns:a16="http://schemas.microsoft.com/office/drawing/2014/main" id="{28781AED-813C-2CEB-9CD6-DE1F62409E34}"/>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6" name="Footer Placeholder 3">
            <a:extLst>
              <a:ext uri="{FF2B5EF4-FFF2-40B4-BE49-F238E27FC236}">
                <a16:creationId xmlns:a16="http://schemas.microsoft.com/office/drawing/2014/main" id="{B1A58966-72B3-AE24-E5F8-2EDE108B5E16}"/>
              </a:ext>
            </a:extLst>
          </p:cNvPr>
          <p:cNvSpPr>
            <a:spLocks noGrp="1"/>
          </p:cNvSpPr>
          <p:nvPr>
            <p:ph type="ftr" sz="quarter" idx="11"/>
          </p:nvPr>
        </p:nvSpPr>
        <p:spPr>
          <a:xfrm>
            <a:off x="3810199" y="6211825"/>
            <a:ext cx="4571603" cy="365125"/>
          </a:xfrm>
        </p:spPr>
        <p:txBody>
          <a:bodyPr/>
          <a:lstStyle/>
          <a:p>
            <a:r>
              <a:rPr lang="fr-FR"/>
              <a:t>AXA</a:t>
            </a:r>
          </a:p>
        </p:txBody>
      </p:sp>
      <p:sp>
        <p:nvSpPr>
          <p:cNvPr id="8" name="Slide Number Placeholder 4">
            <a:extLst>
              <a:ext uri="{FF2B5EF4-FFF2-40B4-BE49-F238E27FC236}">
                <a16:creationId xmlns:a16="http://schemas.microsoft.com/office/drawing/2014/main" id="{F73078F3-1615-0658-EC13-B5B6796F6813}"/>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7</a:t>
            </a:fld>
            <a:endParaRPr lang="fr-FR"/>
          </a:p>
        </p:txBody>
      </p:sp>
    </p:spTree>
    <p:extLst>
      <p:ext uri="{BB962C8B-B14F-4D97-AF65-F5344CB8AC3E}">
        <p14:creationId xmlns:p14="http://schemas.microsoft.com/office/powerpoint/2010/main" val="201522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3x Expert Data Scientist (12 months)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normAutofit lnSpcReduction="10000"/>
          </a:bodyPr>
          <a:lstStyle/>
          <a:p>
            <a:r>
              <a:rPr lang="fr-FR">
                <a:solidFill>
                  <a:schemeClr val="tx2"/>
                </a:solidFill>
                <a:latin typeface="Lato Light"/>
                <a:ea typeface="Lato Light"/>
                <a:cs typeface="Lato Light"/>
              </a:rPr>
              <a:t>FAISS
GPT
LangChain
LLM (Large Language Model)
Mistral AI
MongoDB
Whisper</a:t>
            </a:r>
            <a:r>
              <a:rPr lang="fr-FR">
                <a:solidFill>
                  <a:srgbClr val="000000"/>
                </a:solidFill>
                <a:latin typeface="Lato Light"/>
                <a:ea typeface="Lato Light"/>
                <a:cs typeface="Lato Light"/>
              </a:rPr>
              <a:t>
</a:t>
            </a:r>
          </a:p>
        </p:txBody>
      </p:sp>
      <p:pic>
        <p:nvPicPr>
          <p:cNvPr id="9" name="Picture Placeholder 8" descr="LangChain">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MongoDB">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13" name="Picture Placeholder 12" descr="Whisper">
            <a:extLst>
              <a:ext uri="{FF2B5EF4-FFF2-40B4-BE49-F238E27FC236}">
                <a16:creationId xmlns:a16="http://schemas.microsoft.com/office/drawing/2014/main" id="{62270DEE-D1F1-426C-996A-08988F0AE1BE}"/>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6" cstate="email">
            <a:extLst>
              <a:ext uri="{28A0092B-C50C-407E-A947-70E740481C1C}">
                <a14:useLocalDpi xmlns:a14="http://schemas.microsoft.com/office/drawing/2010/main" val="0"/>
              </a:ext>
            </a:extLst>
          </a:blip>
          <a:srcRect l="-34532" r="-34532"/>
          <a:stretch/>
        </p:blipFill>
        <p:spPr/>
      </p:pic>
      <p:pic>
        <p:nvPicPr>
          <p:cNvPr id="17" name="Picture Placeholder 16" descr="[#LogoTechnology8#]">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6" cstate="email">
            <a:extLst>
              <a:ext uri="{28A0092B-C50C-407E-A947-70E740481C1C}">
                <a14:useLocalDpi xmlns:a14="http://schemas.microsoft.com/office/drawing/2010/main" val="0"/>
              </a:ext>
            </a:extLst>
          </a:blip>
          <a:srcRect l="-34532" r="-34532"/>
          <a:stretch/>
        </p:blipFill>
        <p:spPr/>
      </p:pic>
      <p:pic>
        <p:nvPicPr>
          <p:cNvPr id="8" name="Picture Placeholder 7" descr="AXA Partner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7" cstate="email">
            <a:extLst>
              <a:ext uri="{28A0092B-C50C-407E-A947-70E740481C1C}">
                <a14:useLocalDpi xmlns:a14="http://schemas.microsoft.com/office/drawing/2010/main" val="0"/>
              </a:ext>
            </a:extLst>
          </a:blip>
          <a:srcRect/>
          <a:stretch/>
        </p:blipFill>
        <p:spPr/>
      </p:pic>
      <p:pic>
        <p:nvPicPr>
          <p:cNvPr id="7" name="Picture Placeholder 6" descr="FAIS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8" cstate="email">
            <a:extLst>
              <a:ext uri="{28A0092B-C50C-407E-A947-70E740481C1C}">
                <a14:useLocalDpi xmlns:a14="http://schemas.microsoft.com/office/drawing/2010/main" val="0"/>
              </a:ext>
            </a:extLst>
          </a:blip>
          <a:srcRect l="-34532" r="-34532"/>
          <a:stretch/>
        </p:blipFill>
        <p:spPr/>
      </p:pic>
      <p:pic>
        <p:nvPicPr>
          <p:cNvPr id="30" name="Picture Placeholder 29" descr="Mistral AI">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9" cstate="email">
            <a:extLst>
              <a:ext uri="{28A0092B-C50C-407E-A947-70E740481C1C}">
                <a14:useLocalDpi xmlns:a14="http://schemas.microsoft.com/office/drawing/2010/main" val="0"/>
              </a:ext>
            </a:extLst>
          </a:blip>
          <a:srcRect l="-34532" r="-34532"/>
          <a:stretch/>
        </p:blipFill>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6"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err="1">
                <a:latin typeface="Poppins Medium"/>
                <a:cs typeface="Poppins Medium"/>
              </a:rPr>
              <a:t>Retrieval</a:t>
            </a:r>
            <a:r>
              <a:rPr lang="fr-FR" sz="2200" cap="none">
                <a:latin typeface="Poppins Medium"/>
                <a:cs typeface="Poppins Medium"/>
              </a:rPr>
              <a:t> </a:t>
            </a:r>
            <a:r>
              <a:rPr lang="fr-FR" sz="2200" cap="none" err="1">
                <a:latin typeface="Poppins Medium"/>
                <a:cs typeface="Poppins Medium"/>
              </a:rPr>
              <a:t>Augmented</a:t>
            </a:r>
            <a:r>
              <a:rPr lang="fr-FR" sz="2200" cap="none">
                <a:latin typeface="Poppins Medium"/>
                <a:cs typeface="Poppins Medium"/>
              </a:rPr>
              <a:t> </a:t>
            </a:r>
            <a:r>
              <a:rPr lang="fr-FR" sz="2200" cap="none" err="1">
                <a:latin typeface="Poppins Medium"/>
                <a:cs typeface="Poppins Medium"/>
              </a:rPr>
              <a:t>Generation</a:t>
            </a:r>
            <a:endParaRPr lang="fr-FR" sz="2200" cap="none">
              <a:latin typeface="Poppins Medium"/>
              <a:cs typeface="Poppins Medium"/>
            </a:endParaRPr>
          </a:p>
        </p:txBody>
      </p:sp>
      <p:sp>
        <p:nvSpPr>
          <p:cNvPr id="5" name="Date Placeholder 2">
            <a:extLst>
              <a:ext uri="{FF2B5EF4-FFF2-40B4-BE49-F238E27FC236}">
                <a16:creationId xmlns:a16="http://schemas.microsoft.com/office/drawing/2014/main" id="{EC747039-9094-C5C3-740F-77FC7E2E1AA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6" name="Footer Placeholder 3">
            <a:extLst>
              <a:ext uri="{FF2B5EF4-FFF2-40B4-BE49-F238E27FC236}">
                <a16:creationId xmlns:a16="http://schemas.microsoft.com/office/drawing/2014/main" id="{C6FC1185-1E40-49BC-4548-AB6AFB0EFD18}"/>
              </a:ext>
            </a:extLst>
          </p:cNvPr>
          <p:cNvSpPr>
            <a:spLocks noGrp="1"/>
          </p:cNvSpPr>
          <p:nvPr>
            <p:ph type="ftr" sz="quarter" idx="11"/>
          </p:nvPr>
        </p:nvSpPr>
        <p:spPr>
          <a:xfrm>
            <a:off x="3810199" y="6211825"/>
            <a:ext cx="4571603" cy="365125"/>
          </a:xfrm>
        </p:spPr>
        <p:txBody>
          <a:bodyPr/>
          <a:lstStyle/>
          <a:p>
            <a:r>
              <a:rPr lang="fr-FR"/>
              <a:t>AXA</a:t>
            </a:r>
          </a:p>
        </p:txBody>
      </p:sp>
      <p:sp>
        <p:nvSpPr>
          <p:cNvPr id="10" name="Slide Number Placeholder 4">
            <a:extLst>
              <a:ext uri="{FF2B5EF4-FFF2-40B4-BE49-F238E27FC236}">
                <a16:creationId xmlns:a16="http://schemas.microsoft.com/office/drawing/2014/main" id="{F31911C4-525A-75C0-61BF-64CF01666761}"/>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8</a:t>
            </a:fld>
            <a:endParaRPr lang="fr-FR"/>
          </a:p>
        </p:txBody>
      </p:sp>
      <p:pic>
        <p:nvPicPr>
          <p:cNvPr id="19" name="Picture 8" descr="On Choosing a Deep Reinforcement Learning Library | by Thomas Simonini ...">
            <a:extLst>
              <a:ext uri="{FF2B5EF4-FFF2-40B4-BE49-F238E27FC236}">
                <a16:creationId xmlns:a16="http://schemas.microsoft.com/office/drawing/2014/main" id="{378F50F1-3610-102F-8DD3-AC48C5BDBBD4}"/>
              </a:ext>
            </a:extLst>
          </p:cNvPr>
          <p:cNvPicPr>
            <a:picLocks noGrp="1" noChangeAspect="1" noChangeArrowheads="1"/>
          </p:cNvPicPr>
          <p:nvPr>
            <p:ph type="pic" sz="quarter" idx="50"/>
          </p:nvPr>
        </p:nvPicPr>
        <p:blipFill rotWithShape="1">
          <a:blip r:embed="rId10">
            <a:extLst>
              <a:ext uri="{28A0092B-C50C-407E-A947-70E740481C1C}">
                <a14:useLocalDpi xmlns:a14="http://schemas.microsoft.com/office/drawing/2010/main" val="0"/>
              </a:ext>
            </a:extLst>
          </a:blip>
          <a:srcRect l="-8676" r="-8676"/>
          <a:stretch/>
        </p:blipFill>
        <p:spPr bwMode="auto">
          <a:xfrm>
            <a:off x="9793288" y="3236913"/>
            <a:ext cx="1597025" cy="944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11637"/>
      </p:ext>
    </p:extLst>
  </p:cSld>
  <p:clrMapOvr>
    <a:masterClrMapping/>
  </p:clrMapOvr>
</p:sld>
</file>

<file path=ppt/theme/theme1.xml><?xml version="1.0" encoding="utf-8"?>
<a:theme xmlns:a="http://schemas.openxmlformats.org/drawingml/2006/main" name="AKABI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KABI Light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859</Words>
  <Application>Microsoft Office PowerPoint</Application>
  <PresentationFormat>Widescreen</PresentationFormat>
  <Paragraphs>112</Paragraphs>
  <Slides>8</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Lato</vt:lpstr>
      <vt:lpstr>Lato Light</vt:lpstr>
      <vt:lpstr>Poppins Light</vt:lpstr>
      <vt:lpstr>Poppins Medium</vt:lpstr>
      <vt:lpstr>Wingdings</vt:lpstr>
      <vt:lpstr>AKABI Theme</vt:lpstr>
      <vt:lpstr>AKABI Light Theme</vt:lpstr>
      <vt:lpstr>Retrieval-Augmented Generation for Subjects matter experts</vt:lpstr>
      <vt:lpstr>AXA employees deal with an overwhelming volume of information from various sources and formats</vt:lpstr>
      <vt:lpstr>Overcoming data complexity and ensuring security in the implementation of AI for financial analysis</vt:lpstr>
      <vt:lpstr>Enhancing financial analysts' productivity and decision with a secure RAG solution</vt:lpstr>
      <vt:lpstr>AUTOMATED CREDIT ASSESSMENT</vt:lpstr>
      <vt:lpstr>REGULATION COMPLIANCE ASSESSMENT</vt:lpstr>
      <vt:lpstr>Empowering AXA SMEs with Secure AI-driven RAG</vt:lpstr>
      <vt:lpstr>Retrieval Augmented Generation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2024-10-10T08:33:38Z</dcterms:created>
  <dcterms:modified xsi:type="dcterms:W3CDTF">2024-11-07T21:19:57Z</dcterms:modified>
</cp:coreProperties>
</file>